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2" r:id="rId1"/>
    <p:sldMasterId id="2147483706" r:id="rId2"/>
  </p:sldMasterIdLst>
  <p:notesMasterIdLst>
    <p:notesMasterId r:id="rId14"/>
  </p:notesMasterIdLst>
  <p:handoutMasterIdLst>
    <p:handoutMasterId r:id="rId15"/>
  </p:handoutMasterIdLst>
  <p:sldIdLst>
    <p:sldId id="259" r:id="rId3"/>
    <p:sldId id="261" r:id="rId4"/>
    <p:sldId id="262" r:id="rId5"/>
    <p:sldId id="272" r:id="rId6"/>
    <p:sldId id="263" r:id="rId7"/>
    <p:sldId id="274" r:id="rId8"/>
    <p:sldId id="275" r:id="rId9"/>
    <p:sldId id="276" r:id="rId10"/>
    <p:sldId id="27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 Jusko" initials="MJ" lastIdx="1" clrIdx="0">
    <p:extLst>
      <p:ext uri="{19B8F6BF-5375-455C-9EA6-DF929625EA0E}">
        <p15:presenceInfo xmlns:p15="http://schemas.microsoft.com/office/powerpoint/2012/main" userId="Martin Jusk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2E34"/>
    <a:srgbClr val="0094BB"/>
    <a:srgbClr val="0C1C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94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57" d="100"/>
          <a:sy n="157" d="100"/>
        </p:scale>
        <p:origin x="-499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3013B-2E18-6A49-9BCA-8CD79FD60B5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8AF71-1D3F-6946-BDD4-099803EB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884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A754F-7CC0-CF43-BA6B-8E9E84A487E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D1745-304A-A045-88DD-A9DC3D4CF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399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ul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 idx="4294967295" hasCustomPrompt="1"/>
          </p:nvPr>
        </p:nvSpPr>
        <p:spPr>
          <a:xfrm>
            <a:off x="2278063" y="2305050"/>
            <a:ext cx="6865937" cy="1619250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</a:t>
            </a:r>
            <a:r>
              <a:rPr lang="cs-CZ" dirty="0" err="1"/>
              <a:t>title</a:t>
            </a:r>
            <a:endParaRPr lang="cs-CZ" dirty="0"/>
          </a:p>
        </p:txBody>
      </p:sp>
      <p:sp>
        <p:nvSpPr>
          <p:cNvPr id="6" name="Text Placeholder 2"/>
          <p:cNvSpPr>
            <a:spLocks noGrp="1"/>
          </p:cNvSpPr>
          <p:nvPr>
            <p:ph idx="4294967295" hasCustomPrompt="1"/>
          </p:nvPr>
        </p:nvSpPr>
        <p:spPr>
          <a:xfrm>
            <a:off x="2278063" y="4171950"/>
            <a:ext cx="6865937" cy="1439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94BB"/>
                </a:solidFill>
              </a:defRPr>
            </a:lvl1pPr>
          </a:lstStyle>
          <a:p>
            <a:pPr lvl="0"/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</a:t>
            </a:r>
            <a:r>
              <a:rPr lang="cs-CZ" dirty="0" err="1"/>
              <a:t>subtitle</a:t>
            </a:r>
            <a:endParaRPr lang="cs-C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027" y="0"/>
            <a:ext cx="38100" cy="5041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38" y="2477103"/>
            <a:ext cx="1447800" cy="1447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5991" y="6235700"/>
            <a:ext cx="1917700" cy="2159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24E6C16C-5607-B240-B9EC-AA2EBB69D1B4}" type="slidenum">
              <a:rPr lang="cs-CZ" noProof="0" smtClean="0"/>
              <a:t>‹#›</a:t>
            </a:fld>
            <a:endParaRPr lang="cs-CZ" noProof="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Source Sans Pro"/>
                <a:cs typeface="Source Sans Pro"/>
              </a:defRPr>
            </a:lvl1pPr>
          </a:lstStyle>
          <a:p>
            <a:endParaRPr lang="cs-CZ" noProof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7027" y="0"/>
            <a:ext cx="38100" cy="50419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38" y="2477103"/>
            <a:ext cx="1447800" cy="1447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805991" y="6235700"/>
            <a:ext cx="19177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195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ředě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Lod velk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1898952"/>
            <a:ext cx="3048000" cy="3048000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24E6C16C-5607-B240-B9EC-AA2EBB69D1B4}" type="slidenum">
              <a:rPr lang="cs-CZ" noProof="0" smtClean="0"/>
              <a:t>‹#›</a:t>
            </a:fld>
            <a:endParaRPr lang="cs-CZ" noProof="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Lod velk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1898952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155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ředě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807027" y="1"/>
            <a:ext cx="38100" cy="6302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11413" y="5214862"/>
            <a:ext cx="1917700" cy="215900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24E6C16C-5607-B240-B9EC-AA2EBB69D1B4}" type="slidenum">
              <a:rPr lang="cs-CZ" noProof="0" smtClean="0"/>
              <a:t>‹#›</a:t>
            </a:fld>
            <a:endParaRPr lang="cs-CZ" noProof="0" dirty="0"/>
          </a:p>
        </p:txBody>
      </p:sp>
      <p:sp>
        <p:nvSpPr>
          <p:cNvPr id="8" name="Rectangle 7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807027" y="1"/>
            <a:ext cx="38100" cy="63023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11413" y="5214862"/>
            <a:ext cx="1917700" cy="2159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7027" y="1"/>
            <a:ext cx="38100" cy="63023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6200000">
            <a:off x="611413" y="5214862"/>
            <a:ext cx="19177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817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děkov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55334" y="4630999"/>
            <a:ext cx="604761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noProof="0" dirty="0"/>
              <a:t>Jméno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noProof="0" smtClean="0"/>
              <a:t>‹#›</a:t>
            </a:fld>
            <a:endParaRPr lang="cs-CZ" noProof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776" y="373743"/>
            <a:ext cx="1447800" cy="14478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807027" y="-784296"/>
            <a:ext cx="38100" cy="63023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11413" y="4430565"/>
            <a:ext cx="1917700" cy="2159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455334" y="5237125"/>
            <a:ext cx="604761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noProof="0" dirty="0"/>
              <a:t>Email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776" y="373743"/>
            <a:ext cx="1447800" cy="144780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07027" y="-784296"/>
            <a:ext cx="38100" cy="63023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6200000">
            <a:off x="611413" y="4430565"/>
            <a:ext cx="19177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050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sled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noProof="0" smtClean="0"/>
              <a:t>‹#›</a:t>
            </a:fld>
            <a:endParaRPr lang="cs-CZ" noProof="0"/>
          </a:p>
        </p:txBody>
      </p:sp>
      <p:sp>
        <p:nvSpPr>
          <p:cNvPr id="10" name="Rectangle 9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344334" y="5924853"/>
            <a:ext cx="2675466" cy="436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Source Sans Pro Light"/>
                <a:ea typeface="+mj-ea"/>
                <a:cs typeface="+mj-cs"/>
              </a:defRPr>
            </a:lvl1pPr>
          </a:lstStyle>
          <a:p>
            <a:pPr algn="ctr"/>
            <a:r>
              <a:rPr lang="cs-CZ" sz="1200" dirty="0">
                <a:solidFill>
                  <a:schemeClr val="tx1"/>
                </a:solidFill>
              </a:rPr>
              <a:t>www.actuaria.cz</a:t>
            </a:r>
          </a:p>
        </p:txBody>
      </p:sp>
      <p:pic>
        <p:nvPicPr>
          <p:cNvPr id="3" name="Picture 2" descr="Actuaria logo 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93" y="2431143"/>
            <a:ext cx="2343150" cy="19812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669420" y="5261429"/>
            <a:ext cx="4025294" cy="693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Source Sans Pro Light"/>
                <a:ea typeface="+mj-ea"/>
                <a:cs typeface="+mj-cs"/>
              </a:defRPr>
            </a:lvl1pPr>
          </a:lstStyle>
          <a:p>
            <a:pPr algn="ctr"/>
            <a:r>
              <a:rPr lang="cs-CZ" sz="2000" dirty="0"/>
              <a:t>Česká společnost aktuárů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344334" y="5924853"/>
            <a:ext cx="2675466" cy="436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Source Sans Pro Light"/>
                <a:ea typeface="+mj-ea"/>
                <a:cs typeface="+mj-cs"/>
              </a:defRPr>
            </a:lvl1pPr>
          </a:lstStyle>
          <a:p>
            <a:pPr algn="ctr"/>
            <a:r>
              <a:rPr lang="cs-CZ" sz="1200" dirty="0">
                <a:solidFill>
                  <a:schemeClr val="tx1"/>
                </a:solidFill>
              </a:rPr>
              <a:t>www.actuaria.cz</a:t>
            </a:r>
          </a:p>
        </p:txBody>
      </p:sp>
      <p:pic>
        <p:nvPicPr>
          <p:cNvPr id="12" name="Picture 11" descr="Actuaria logo 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93" y="2431143"/>
            <a:ext cx="2343150" cy="198120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669420" y="5261429"/>
            <a:ext cx="4025294" cy="693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Source Sans Pro Light"/>
                <a:ea typeface="+mj-ea"/>
                <a:cs typeface="+mj-cs"/>
              </a:defRPr>
            </a:lvl1pPr>
          </a:lstStyle>
          <a:p>
            <a:pPr algn="ctr"/>
            <a:r>
              <a:rPr lang="cs-CZ" sz="2000" dirty="0"/>
              <a:t>Česká společnost aktuárů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3344334" y="5924853"/>
            <a:ext cx="2675466" cy="436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Source Sans Pro Light"/>
                <a:ea typeface="+mj-ea"/>
                <a:cs typeface="+mj-cs"/>
              </a:defRPr>
            </a:lvl1pPr>
          </a:lstStyle>
          <a:p>
            <a:pPr algn="ctr"/>
            <a:r>
              <a:rPr lang="cs-CZ" sz="1200" dirty="0">
                <a:solidFill>
                  <a:schemeClr val="tx1"/>
                </a:solidFill>
              </a:rPr>
              <a:t>www.actuaria.cz</a:t>
            </a:r>
          </a:p>
        </p:txBody>
      </p:sp>
      <p:pic>
        <p:nvPicPr>
          <p:cNvPr id="17" name="Picture 16" descr="Actuaria logo W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93" y="2431143"/>
            <a:ext cx="2343150" cy="1981200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 userDrawn="1"/>
        </p:nvSpPr>
        <p:spPr>
          <a:xfrm>
            <a:off x="2669420" y="5261429"/>
            <a:ext cx="4025294" cy="693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Source Sans Pro Light"/>
                <a:ea typeface="+mj-ea"/>
                <a:cs typeface="+mj-cs"/>
              </a:defRPr>
            </a:lvl1pPr>
          </a:lstStyle>
          <a:p>
            <a:pPr algn="ctr"/>
            <a:r>
              <a:rPr lang="cs-CZ" sz="2000" dirty="0"/>
              <a:t>Česká společnost aktuárů</a:t>
            </a:r>
          </a:p>
        </p:txBody>
      </p:sp>
    </p:spTree>
    <p:extLst>
      <p:ext uri="{BB962C8B-B14F-4D97-AF65-F5344CB8AC3E}">
        <p14:creationId xmlns:p14="http://schemas.microsoft.com/office/powerpoint/2010/main" val="807106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ul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 idx="4294967295" hasCustomPrompt="1"/>
          </p:nvPr>
        </p:nvSpPr>
        <p:spPr>
          <a:xfrm>
            <a:off x="2278063" y="2305050"/>
            <a:ext cx="6865937" cy="1619250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</a:t>
            </a:r>
            <a:r>
              <a:rPr lang="cs-CZ" dirty="0" err="1"/>
              <a:t>title</a:t>
            </a:r>
            <a:endParaRPr lang="cs-CZ" dirty="0"/>
          </a:p>
        </p:txBody>
      </p:sp>
      <p:sp>
        <p:nvSpPr>
          <p:cNvPr id="6" name="Text Placeholder 2"/>
          <p:cNvSpPr>
            <a:spLocks noGrp="1"/>
          </p:cNvSpPr>
          <p:nvPr>
            <p:ph idx="4294967295" hasCustomPrompt="1"/>
          </p:nvPr>
        </p:nvSpPr>
        <p:spPr>
          <a:xfrm>
            <a:off x="2278063" y="4171950"/>
            <a:ext cx="6865937" cy="1439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94BB"/>
                </a:solidFill>
              </a:defRPr>
            </a:lvl1pPr>
          </a:lstStyle>
          <a:p>
            <a:pPr lvl="0"/>
            <a:r>
              <a:rPr lang="en-US" dirty="0"/>
              <a:t>Click to edit </a:t>
            </a:r>
            <a:r>
              <a:rPr lang="cs-CZ" dirty="0"/>
              <a:t>text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027" y="0"/>
            <a:ext cx="38100" cy="5041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38" y="2477103"/>
            <a:ext cx="1447800" cy="1447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5991" y="6235700"/>
            <a:ext cx="1917700" cy="215900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endParaRPr lang="cs-CZ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/>
                </a:solidFill>
                <a:latin typeface="Source Sans Pro"/>
                <a:cs typeface="Source Sans Pro"/>
              </a:defRPr>
            </a:lvl1pPr>
          </a:lstStyle>
          <a:p>
            <a:fld id="{0FB56013-B943-42BA-886F-6F9D4EB85E9D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8297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/>
                </a:solidFill>
                <a:latin typeface="Source Sans Pro"/>
                <a:cs typeface="Source Sans Pro"/>
              </a:defRPr>
            </a:lvl1pPr>
          </a:lstStyle>
          <a:p>
            <a:fld id="{0FB56013-B943-42BA-886F-6F9D4EB85E9D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noProof="0" dirty="0"/>
              <a:t>Agenda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1451428" y="1600200"/>
            <a:ext cx="6132286" cy="4525963"/>
          </a:xfrm>
        </p:spPr>
        <p:txBody>
          <a:bodyPr anchor="ctr" anchorCtr="0">
            <a:normAutofit/>
          </a:bodyPr>
          <a:lstStyle>
            <a:lvl1pPr>
              <a:spcBef>
                <a:spcPts val="0"/>
              </a:spcBef>
              <a:spcAft>
                <a:spcPts val="500"/>
              </a:spcAft>
              <a:buFont typeface="+mj-lt"/>
              <a:buAutoNum type="arabicPeriod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cs-CZ" noProof="0" dirty="0" err="1"/>
              <a:t>Click</a:t>
            </a:r>
            <a:r>
              <a:rPr lang="cs-CZ" noProof="0" dirty="0"/>
              <a:t> to </a:t>
            </a:r>
            <a:r>
              <a:rPr lang="cs-CZ" noProof="0" dirty="0" err="1"/>
              <a:t>edit</a:t>
            </a:r>
            <a:r>
              <a:rPr lang="cs-CZ" noProof="0" dirty="0"/>
              <a:t> text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52" y="1417638"/>
            <a:ext cx="14478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95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bsah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noProof="0" dirty="0" err="1"/>
              <a:t>Click</a:t>
            </a:r>
            <a:r>
              <a:rPr lang="cs-CZ" noProof="0" dirty="0"/>
              <a:t> to </a:t>
            </a:r>
            <a:r>
              <a:rPr lang="cs-CZ" noProof="0" dirty="0" err="1"/>
              <a:t>edit</a:t>
            </a:r>
            <a:r>
              <a:rPr lang="cs-CZ" noProof="0" dirty="0"/>
              <a:t> </a:t>
            </a:r>
            <a:r>
              <a:rPr lang="cs-CZ" noProof="0" dirty="0" err="1"/>
              <a:t>title</a:t>
            </a:r>
            <a:endParaRPr lang="cs-C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 noProof="0" dirty="0" err="1"/>
              <a:t>Click</a:t>
            </a:r>
            <a:r>
              <a:rPr lang="cs-CZ" noProof="0" dirty="0"/>
              <a:t> to </a:t>
            </a:r>
            <a:r>
              <a:rPr lang="cs-CZ" noProof="0" dirty="0" err="1"/>
              <a:t>edit</a:t>
            </a:r>
            <a:r>
              <a:rPr lang="cs-CZ" noProof="0" dirty="0"/>
              <a:t> text</a:t>
            </a:r>
          </a:p>
          <a:p>
            <a:pPr lvl="1"/>
            <a:r>
              <a:rPr lang="cs-CZ" noProof="0" dirty="0"/>
              <a:t>Second </a:t>
            </a:r>
            <a:r>
              <a:rPr lang="cs-CZ" noProof="0" dirty="0" err="1"/>
              <a:t>level</a:t>
            </a:r>
            <a:endParaRPr lang="cs-CZ" noProof="0" dirty="0"/>
          </a:p>
          <a:p>
            <a:pPr lvl="2"/>
            <a:r>
              <a:rPr lang="cs-CZ" noProof="0" dirty="0" err="1"/>
              <a:t>Third</a:t>
            </a:r>
            <a:r>
              <a:rPr lang="cs-CZ" noProof="0" dirty="0"/>
              <a:t> </a:t>
            </a:r>
            <a:r>
              <a:rPr lang="cs-CZ" noProof="0" dirty="0" err="1"/>
              <a:t>level</a:t>
            </a:r>
            <a:endParaRPr lang="cs-CZ" noProof="0" dirty="0"/>
          </a:p>
          <a:p>
            <a:pPr lvl="3"/>
            <a:r>
              <a:rPr lang="cs-CZ" noProof="0" dirty="0" err="1"/>
              <a:t>Fourth</a:t>
            </a:r>
            <a:r>
              <a:rPr lang="cs-CZ" noProof="0" dirty="0"/>
              <a:t> </a:t>
            </a:r>
            <a:r>
              <a:rPr lang="cs-CZ" noProof="0" dirty="0" err="1"/>
              <a:t>level</a:t>
            </a:r>
            <a:endParaRPr lang="cs-CZ" noProof="0" dirty="0"/>
          </a:p>
          <a:p>
            <a:pPr lvl="4"/>
            <a:r>
              <a:rPr lang="cs-CZ" noProof="0" dirty="0" err="1"/>
              <a:t>Fifth</a:t>
            </a:r>
            <a:r>
              <a:rPr lang="cs-CZ" noProof="0" dirty="0"/>
              <a:t> </a:t>
            </a:r>
            <a:r>
              <a:rPr lang="cs-CZ" noProof="0" dirty="0" err="1"/>
              <a:t>level</a:t>
            </a:r>
            <a:endParaRPr lang="cs-C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9540457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Obsa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noProof="0" dirty="0" err="1"/>
              <a:t>Click</a:t>
            </a:r>
            <a:r>
              <a:rPr lang="cs-CZ" noProof="0" dirty="0"/>
              <a:t> to </a:t>
            </a:r>
            <a:r>
              <a:rPr lang="cs-CZ" noProof="0" dirty="0" err="1"/>
              <a:t>edit</a:t>
            </a:r>
            <a:r>
              <a:rPr lang="cs-CZ" noProof="0" dirty="0"/>
              <a:t> </a:t>
            </a:r>
            <a:r>
              <a:rPr lang="cs-CZ" noProof="0" dirty="0" err="1"/>
              <a:t>title</a:t>
            </a:r>
            <a:endParaRPr lang="cs-C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noProof="0" dirty="0" err="1"/>
              <a:t>Click</a:t>
            </a:r>
            <a:r>
              <a:rPr lang="cs-CZ" noProof="0" dirty="0"/>
              <a:t> to </a:t>
            </a:r>
            <a:r>
              <a:rPr lang="cs-CZ" noProof="0" dirty="0" err="1"/>
              <a:t>edit</a:t>
            </a:r>
            <a:r>
              <a:rPr lang="cs-CZ" noProof="0" dirty="0"/>
              <a:t> text</a:t>
            </a:r>
          </a:p>
          <a:p>
            <a:pPr lvl="1"/>
            <a:r>
              <a:rPr lang="cs-CZ" noProof="0" dirty="0"/>
              <a:t>Second </a:t>
            </a:r>
            <a:r>
              <a:rPr lang="cs-CZ" noProof="0" dirty="0" err="1"/>
              <a:t>level</a:t>
            </a:r>
            <a:endParaRPr lang="cs-CZ" noProof="0" dirty="0"/>
          </a:p>
          <a:p>
            <a:pPr lvl="2"/>
            <a:r>
              <a:rPr lang="cs-CZ" noProof="0" dirty="0" err="1"/>
              <a:t>Third</a:t>
            </a:r>
            <a:r>
              <a:rPr lang="cs-CZ" noProof="0" dirty="0"/>
              <a:t> </a:t>
            </a:r>
            <a:r>
              <a:rPr lang="cs-CZ" noProof="0" dirty="0" err="1"/>
              <a:t>level</a:t>
            </a:r>
            <a:endParaRPr lang="cs-CZ" noProof="0" dirty="0"/>
          </a:p>
          <a:p>
            <a:pPr lvl="3"/>
            <a:r>
              <a:rPr lang="cs-CZ" noProof="0" dirty="0" err="1"/>
              <a:t>Fourth</a:t>
            </a:r>
            <a:r>
              <a:rPr lang="cs-CZ" noProof="0" dirty="0"/>
              <a:t> </a:t>
            </a:r>
            <a:r>
              <a:rPr lang="cs-CZ" noProof="0" dirty="0" err="1"/>
              <a:t>level</a:t>
            </a:r>
            <a:endParaRPr lang="cs-CZ" noProof="0" dirty="0"/>
          </a:p>
          <a:p>
            <a:pPr lvl="4"/>
            <a:r>
              <a:rPr lang="cs-CZ" noProof="0" dirty="0" err="1"/>
              <a:t>Fifth</a:t>
            </a:r>
            <a:r>
              <a:rPr lang="cs-CZ" noProof="0" dirty="0"/>
              <a:t> </a:t>
            </a:r>
            <a:r>
              <a:rPr lang="cs-CZ" noProof="0" dirty="0" err="1"/>
              <a:t>level</a:t>
            </a:r>
            <a:endParaRPr lang="cs-CZ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noProof="0" dirty="0" err="1"/>
              <a:t>Click</a:t>
            </a:r>
            <a:r>
              <a:rPr lang="cs-CZ" noProof="0" dirty="0"/>
              <a:t> to </a:t>
            </a:r>
            <a:r>
              <a:rPr lang="cs-CZ" noProof="0" dirty="0" err="1"/>
              <a:t>edit</a:t>
            </a:r>
            <a:r>
              <a:rPr lang="cs-CZ" noProof="0" dirty="0"/>
              <a:t> text</a:t>
            </a:r>
          </a:p>
          <a:p>
            <a:pPr lvl="1"/>
            <a:r>
              <a:rPr lang="cs-CZ" noProof="0" dirty="0"/>
              <a:t>Second </a:t>
            </a:r>
            <a:r>
              <a:rPr lang="cs-CZ" noProof="0" dirty="0" err="1"/>
              <a:t>level</a:t>
            </a:r>
            <a:endParaRPr lang="cs-CZ" noProof="0" dirty="0"/>
          </a:p>
          <a:p>
            <a:pPr lvl="2"/>
            <a:r>
              <a:rPr lang="cs-CZ" noProof="0" dirty="0" err="1"/>
              <a:t>Third</a:t>
            </a:r>
            <a:r>
              <a:rPr lang="cs-CZ" noProof="0" dirty="0"/>
              <a:t> </a:t>
            </a:r>
            <a:r>
              <a:rPr lang="cs-CZ" noProof="0" dirty="0" err="1"/>
              <a:t>level</a:t>
            </a:r>
            <a:endParaRPr lang="cs-CZ" noProof="0" dirty="0"/>
          </a:p>
          <a:p>
            <a:pPr lvl="3"/>
            <a:r>
              <a:rPr lang="cs-CZ" noProof="0" dirty="0" err="1"/>
              <a:t>Fourth</a:t>
            </a:r>
            <a:r>
              <a:rPr lang="cs-CZ" noProof="0" dirty="0"/>
              <a:t> </a:t>
            </a:r>
            <a:r>
              <a:rPr lang="cs-CZ" noProof="0" dirty="0" err="1"/>
              <a:t>level</a:t>
            </a:r>
            <a:endParaRPr lang="cs-CZ" noProof="0" dirty="0"/>
          </a:p>
          <a:p>
            <a:pPr lvl="4"/>
            <a:r>
              <a:rPr lang="cs-CZ" noProof="0" dirty="0" err="1"/>
              <a:t>Fifth</a:t>
            </a:r>
            <a:r>
              <a:rPr lang="cs-CZ" noProof="0" dirty="0"/>
              <a:t> </a:t>
            </a:r>
            <a:r>
              <a:rPr lang="cs-CZ" noProof="0" dirty="0" err="1"/>
              <a:t>level</a:t>
            </a:r>
            <a:endParaRPr lang="cs-CZ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0672573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noProof="0" dirty="0" err="1"/>
              <a:t>Click</a:t>
            </a:r>
            <a:r>
              <a:rPr lang="cs-CZ" noProof="0" dirty="0"/>
              <a:t> to </a:t>
            </a:r>
            <a:r>
              <a:rPr lang="cs-CZ" noProof="0" dirty="0" err="1"/>
              <a:t>edit</a:t>
            </a:r>
            <a:r>
              <a:rPr lang="cs-CZ" noProof="0" dirty="0"/>
              <a:t> </a:t>
            </a:r>
            <a:r>
              <a:rPr lang="cs-CZ" noProof="0" dirty="0" err="1"/>
              <a:t>title</a:t>
            </a:r>
            <a:endParaRPr lang="cs-C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noProof="0" dirty="0" err="1"/>
              <a:t>Click</a:t>
            </a:r>
            <a:r>
              <a:rPr lang="cs-CZ" noProof="0" dirty="0"/>
              <a:t> to </a:t>
            </a:r>
            <a:r>
              <a:rPr lang="cs-CZ" noProof="0" dirty="0" err="1"/>
              <a:t>edit</a:t>
            </a:r>
            <a:r>
              <a:rPr lang="cs-CZ" noProof="0" dirty="0"/>
              <a:t> text</a:t>
            </a:r>
          </a:p>
          <a:p>
            <a:pPr lvl="1"/>
            <a:r>
              <a:rPr lang="cs-CZ" noProof="0" dirty="0"/>
              <a:t>Second </a:t>
            </a:r>
            <a:r>
              <a:rPr lang="cs-CZ" noProof="0" dirty="0" err="1"/>
              <a:t>level</a:t>
            </a:r>
            <a:endParaRPr lang="cs-CZ" noProof="0" dirty="0"/>
          </a:p>
          <a:p>
            <a:pPr lvl="2"/>
            <a:r>
              <a:rPr lang="cs-CZ" noProof="0" dirty="0" err="1"/>
              <a:t>Third</a:t>
            </a:r>
            <a:r>
              <a:rPr lang="cs-CZ" noProof="0" dirty="0"/>
              <a:t> </a:t>
            </a:r>
            <a:r>
              <a:rPr lang="cs-CZ" noProof="0" dirty="0" err="1"/>
              <a:t>level</a:t>
            </a:r>
            <a:endParaRPr lang="cs-CZ" noProof="0" dirty="0"/>
          </a:p>
          <a:p>
            <a:pPr lvl="3"/>
            <a:r>
              <a:rPr lang="cs-CZ" noProof="0" dirty="0" err="1"/>
              <a:t>Fourth</a:t>
            </a:r>
            <a:r>
              <a:rPr lang="cs-CZ" noProof="0" dirty="0"/>
              <a:t> </a:t>
            </a:r>
            <a:r>
              <a:rPr lang="cs-CZ" noProof="0" dirty="0" err="1"/>
              <a:t>level</a:t>
            </a:r>
            <a:endParaRPr lang="cs-CZ" noProof="0" dirty="0"/>
          </a:p>
          <a:p>
            <a:pPr lvl="4"/>
            <a:r>
              <a:rPr lang="cs-CZ" noProof="0" dirty="0" err="1"/>
              <a:t>Fifth</a:t>
            </a:r>
            <a:r>
              <a:rPr lang="cs-CZ" noProof="0" dirty="0"/>
              <a:t> </a:t>
            </a:r>
            <a:r>
              <a:rPr lang="cs-CZ" noProof="0" dirty="0" err="1"/>
              <a:t>level</a:t>
            </a:r>
            <a:endParaRPr lang="cs-C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noProof="0" dirty="0" err="1"/>
              <a:t>Click</a:t>
            </a:r>
            <a:r>
              <a:rPr lang="cs-CZ" noProof="0" dirty="0"/>
              <a:t> to </a:t>
            </a:r>
            <a:r>
              <a:rPr lang="cs-CZ" noProof="0" dirty="0" err="1"/>
              <a:t>edit</a:t>
            </a:r>
            <a:r>
              <a:rPr lang="cs-CZ" noProof="0" dirty="0"/>
              <a:t> text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FB56013-B943-42BA-886F-6F9D4EB85E9D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5309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noProof="0" dirty="0" err="1"/>
              <a:t>Click</a:t>
            </a:r>
            <a:r>
              <a:rPr lang="cs-CZ" noProof="0" dirty="0"/>
              <a:t> to </a:t>
            </a:r>
            <a:r>
              <a:rPr lang="cs-CZ" noProof="0" dirty="0" err="1"/>
              <a:t>edit</a:t>
            </a:r>
            <a:r>
              <a:rPr lang="cs-CZ" noProof="0" dirty="0"/>
              <a:t> </a:t>
            </a:r>
            <a:r>
              <a:rPr lang="cs-CZ" noProof="0" dirty="0" err="1"/>
              <a:t>title</a:t>
            </a:r>
            <a:endParaRPr lang="cs-CZ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cs-C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noProof="0" dirty="0" err="1"/>
              <a:t>Click</a:t>
            </a:r>
            <a:r>
              <a:rPr lang="cs-CZ" noProof="0" dirty="0"/>
              <a:t> to </a:t>
            </a:r>
            <a:r>
              <a:rPr lang="cs-CZ" noProof="0" dirty="0" err="1"/>
              <a:t>edit</a:t>
            </a:r>
            <a:r>
              <a:rPr lang="cs-CZ" noProof="0" dirty="0"/>
              <a:t> text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FB56013-B943-42BA-886F-6F9D4EB85E9D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823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noProof="0" dirty="0"/>
              <a:t>Agenda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1451428" y="1600200"/>
            <a:ext cx="6132286" cy="4525963"/>
          </a:xfrm>
        </p:spPr>
        <p:txBody>
          <a:bodyPr anchor="ctr" anchorCtr="0">
            <a:normAutofit/>
          </a:bodyPr>
          <a:lstStyle>
            <a:lvl1pPr>
              <a:spcBef>
                <a:spcPts val="0"/>
              </a:spcBef>
              <a:spcAft>
                <a:spcPts val="500"/>
              </a:spcAft>
              <a:buFont typeface="+mj-lt"/>
              <a:buAutoNum type="arabicPeriod"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/>
              <a:t>Click to edit </a:t>
            </a:r>
            <a:r>
              <a:rPr lang="cs-CZ" noProof="0" dirty="0"/>
              <a:t>text</a:t>
            </a:r>
            <a:endParaRPr lang="en-US" noProof="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4E6C16C-5607-B240-B9EC-AA2EBB69D1B4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52" y="1417638"/>
            <a:ext cx="1447800" cy="1447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52" y="1417638"/>
            <a:ext cx="1447800" cy="1447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52" y="1417638"/>
            <a:ext cx="14478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328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áze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noProof="0" dirty="0" err="1"/>
              <a:t>Click</a:t>
            </a:r>
            <a:r>
              <a:rPr lang="cs-CZ" noProof="0" dirty="0"/>
              <a:t> to </a:t>
            </a:r>
            <a:r>
              <a:rPr lang="cs-CZ" noProof="0" dirty="0" err="1"/>
              <a:t>edit</a:t>
            </a:r>
            <a:r>
              <a:rPr lang="cs-CZ" noProof="0" dirty="0"/>
              <a:t> </a:t>
            </a:r>
            <a:r>
              <a:rPr lang="cs-CZ" noProof="0" dirty="0" err="1"/>
              <a:t>title</a:t>
            </a:r>
            <a:endParaRPr lang="cs-CZ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049552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FB56013-B943-42BA-886F-6F9D4EB85E9D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557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plně 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/>
                </a:solidFill>
                <a:latin typeface="Source Sans Pro"/>
                <a:cs typeface="Source Sans Pro"/>
              </a:defRPr>
            </a:lvl1pPr>
          </a:lstStyle>
          <a:p>
            <a:fld id="{0FB56013-B943-42BA-886F-6F9D4EB85E9D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619553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ředě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Lod velk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1898952"/>
            <a:ext cx="3048000" cy="3048000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/>
                </a:solidFill>
                <a:latin typeface="Source Sans Pro"/>
                <a:cs typeface="Source Sans Pro"/>
              </a:defRPr>
            </a:lvl1pPr>
          </a:lstStyle>
          <a:p>
            <a:fld id="{0FB56013-B943-42BA-886F-6F9D4EB85E9D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00796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ředě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807027" y="1"/>
            <a:ext cx="38100" cy="6302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11413" y="5214862"/>
            <a:ext cx="1917700" cy="215900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/>
                </a:solidFill>
                <a:latin typeface="Source Sans Pro"/>
                <a:cs typeface="Source Sans Pro"/>
              </a:defRPr>
            </a:lvl1pPr>
          </a:lstStyle>
          <a:p>
            <a:fld id="{0FB56013-B943-42BA-886F-6F9D4EB85E9D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96080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děkov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cs-CZ" noProof="0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0FB56013-B943-42BA-886F-6F9D4EB85E9D}" type="slidenum">
              <a:rPr lang="cs-CZ" noProof="0" smtClean="0"/>
              <a:t>‹#›</a:t>
            </a:fld>
            <a:endParaRPr lang="cs-CZ" noProof="0"/>
          </a:p>
        </p:txBody>
      </p:sp>
      <p:sp>
        <p:nvSpPr>
          <p:cNvPr id="17" name="Rectangle 16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55334" y="4630999"/>
            <a:ext cx="604761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noProof="0" dirty="0"/>
              <a:t>Jméno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455334" y="5237125"/>
            <a:ext cx="604761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noProof="0" dirty="0"/>
              <a:t>Email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455334" y="2382233"/>
            <a:ext cx="61709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Source Sans Pro Light"/>
                <a:ea typeface="+mj-ea"/>
                <a:cs typeface="+mj-cs"/>
              </a:defRPr>
            </a:lvl1pPr>
          </a:lstStyle>
          <a:p>
            <a:pPr algn="l"/>
            <a:r>
              <a:rPr lang="cs-CZ" sz="3200" dirty="0">
                <a:solidFill>
                  <a:schemeClr val="bg1"/>
                </a:solidFill>
              </a:rPr>
              <a:t>Děkuji Vám za pozornost.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776" y="373743"/>
            <a:ext cx="1447800" cy="144780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807027" y="-784296"/>
            <a:ext cx="38100" cy="63023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11413" y="4430565"/>
            <a:ext cx="19177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0886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sled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cs-CZ" noProof="0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0FB56013-B943-42BA-886F-6F9D4EB85E9D}" type="slidenum">
              <a:rPr lang="cs-CZ" noProof="0" smtClean="0"/>
              <a:t>‹#›</a:t>
            </a:fld>
            <a:endParaRPr lang="cs-CZ" noProof="0"/>
          </a:p>
        </p:txBody>
      </p:sp>
      <p:sp>
        <p:nvSpPr>
          <p:cNvPr id="17" name="Rectangle 16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344334" y="5924853"/>
            <a:ext cx="2675466" cy="436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Source Sans Pro Light"/>
                <a:ea typeface="+mj-ea"/>
                <a:cs typeface="+mj-cs"/>
              </a:defRPr>
            </a:lvl1pPr>
          </a:lstStyle>
          <a:p>
            <a:pPr algn="ctr"/>
            <a:r>
              <a:rPr lang="cs-CZ" sz="1200" dirty="0">
                <a:solidFill>
                  <a:schemeClr val="bg1"/>
                </a:solidFill>
              </a:rPr>
              <a:t>www.actuaria.cz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93" y="2431143"/>
            <a:ext cx="2343150" cy="1981200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2669420" y="5261429"/>
            <a:ext cx="4025294" cy="693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Source Sans Pro Light"/>
                <a:ea typeface="+mj-ea"/>
                <a:cs typeface="+mj-cs"/>
              </a:defRPr>
            </a:lvl1pPr>
          </a:lstStyle>
          <a:p>
            <a:pPr algn="ctr"/>
            <a:r>
              <a:rPr lang="cs-CZ" sz="2000" dirty="0">
                <a:solidFill>
                  <a:schemeClr val="bg1"/>
                </a:solidFill>
              </a:rPr>
              <a:t>Česká společnost aktuárů</a:t>
            </a:r>
          </a:p>
        </p:txBody>
      </p:sp>
    </p:spTree>
    <p:extLst>
      <p:ext uri="{BB962C8B-B14F-4D97-AF65-F5344CB8AC3E}">
        <p14:creationId xmlns:p14="http://schemas.microsoft.com/office/powerpoint/2010/main" val="184379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bsah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edit </a:t>
            </a:r>
            <a:r>
              <a:rPr lang="cs-CZ" noProof="0" dirty="0" err="1"/>
              <a:t>title</a:t>
            </a:r>
            <a:endParaRPr lang="cs-C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edit </a:t>
            </a:r>
            <a:r>
              <a:rPr lang="cs-CZ" noProof="0" dirty="0"/>
              <a:t>text</a:t>
            </a:r>
            <a:endParaRPr lang="en-US" noProof="0" dirty="0"/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cs-C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B56013-B943-42BA-886F-6F9D4EB85E9D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87779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Obsa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edit </a:t>
            </a:r>
            <a:r>
              <a:rPr lang="cs-CZ" noProof="0" dirty="0" err="1"/>
              <a:t>title</a:t>
            </a:r>
            <a:endParaRPr lang="cs-C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Click to edit </a:t>
            </a:r>
            <a:r>
              <a:rPr lang="cs-CZ" noProof="0" dirty="0"/>
              <a:t>text</a:t>
            </a:r>
            <a:endParaRPr lang="en-US" noProof="0" dirty="0"/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cs-CZ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Click to edit </a:t>
            </a:r>
            <a:r>
              <a:rPr lang="cs-CZ" noProof="0" dirty="0"/>
              <a:t>text</a:t>
            </a:r>
            <a:endParaRPr lang="en-US" noProof="0" dirty="0"/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cs-CZ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53851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dirty="0"/>
              <a:t>Click to edit title</a:t>
            </a:r>
            <a:endParaRPr lang="cs-C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cs-C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dirty="0"/>
              <a:t>Click to edit text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968981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dirty="0"/>
              <a:t>Click to edit title</a:t>
            </a:r>
            <a:endParaRPr lang="cs-CZ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cs-C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dirty="0"/>
              <a:t>Click to edit text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0635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áze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edit title</a:t>
            </a:r>
            <a:endParaRPr lang="cs-CZ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19773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56345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plně 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24E6C16C-5607-B240-B9EC-AA2EBB69D1B4}" type="slidenum">
              <a:rPr lang="cs-CZ" noProof="0" smtClean="0"/>
              <a:t>‹#›</a:t>
            </a:fld>
            <a:endParaRPr lang="cs-CZ" noProof="0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63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E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cs-CZ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428" y="1600200"/>
            <a:ext cx="723537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cs-C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Source Sans Pro"/>
                <a:cs typeface="Source Sans Pro"/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2"/>
                </a:solidFill>
                <a:latin typeface="Source Sans Pro"/>
                <a:cs typeface="Source Sans Pro"/>
              </a:defRPr>
            </a:lvl1pPr>
          </a:lstStyle>
          <a:p>
            <a:fld id="{0FB56013-B943-42BA-886F-6F9D4EB85E9D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6182782"/>
            <a:ext cx="8686800" cy="139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6182782"/>
            <a:ext cx="8686800" cy="139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6182782"/>
            <a:ext cx="8686800" cy="13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02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 baseline="0">
          <a:solidFill>
            <a:schemeClr val="tx1"/>
          </a:solidFill>
          <a:latin typeface="Source Sans Pro Ligh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ource Sans Pro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ource Sans Pro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ource Sans Pro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Source Sans Pro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Source Sans Pro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cs-CZ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428" y="1600200"/>
            <a:ext cx="723537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cs-CZ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/>
                </a:solidFill>
                <a:latin typeface="Source Sans Pro"/>
                <a:cs typeface="Source Sans Pro"/>
              </a:defRPr>
            </a:lvl1pPr>
          </a:lstStyle>
          <a:p>
            <a:fld id="{0FB56013-B943-42BA-886F-6F9D4EB85E9D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6182782"/>
            <a:ext cx="8686800" cy="13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4304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 baseline="0">
          <a:solidFill>
            <a:schemeClr val="bg1"/>
          </a:solidFill>
          <a:latin typeface="Source Sans Pro Ligh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Source Sans Pro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Source Sans Pro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/>
          </a:solidFill>
          <a:latin typeface="Source Sans Pro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bg1"/>
          </a:solidFill>
          <a:latin typeface="Source Sans Pro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bg1"/>
          </a:solidFill>
          <a:latin typeface="Source Sans Pro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odle.com/poll/iutewmzm67fspegz" TargetMode="Externa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c.europa.eu/info/law/better-regulation/have-your-say/initiatives/12461-Review-of-measures-on-taking-up-and-pursuit-of-the-insurance-and-reinsurance-business-Solvency-II-/public-consultation" TargetMode="External"/><Relationship Id="rId3" Type="http://schemas.openxmlformats.org/officeDocument/2006/relationships/hyperlink" Target="https://www.eiopa.europa.eu/content/cost-and-past-performance-2020-report_en" TargetMode="External"/><Relationship Id="rId7" Type="http://schemas.openxmlformats.org/officeDocument/2006/relationships/hyperlink" Target="https://www.eiopa.europa.eu/content/methodological-principles-insurance-stress-testing_en?source=search" TargetMode="External"/><Relationship Id="rId2" Type="http://schemas.openxmlformats.org/officeDocument/2006/relationships/hyperlink" Target="https://actuary.eu/aae-answers-to-the-commission-consultation-on-the-renewed-sustainable-finance-strategy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ctuary.eu/aae-answers-to-the-joint-esa-consultation-on-esg-disclosures/" TargetMode="External"/><Relationship Id="rId5" Type="http://schemas.openxmlformats.org/officeDocument/2006/relationships/hyperlink" Target="https://ec.europa.eu/info/sites/info/files/business_economy_euro/banking_and_finance/documents/200714-best-practices-mitigate-impact-pandemic_en.pdf" TargetMode="External"/><Relationship Id="rId4" Type="http://schemas.openxmlformats.org/officeDocument/2006/relationships/hyperlink" Target="https://actuary.eu/wp-content/uploads/2020/07/20200714-AAE-PR-Best-Practices-FINAL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iopa.europa.eu/sites/default/files/publications/eiopa-20-505_pepp_stochastic_model.pdf" TargetMode="External"/><Relationship Id="rId2" Type="http://schemas.openxmlformats.org/officeDocument/2006/relationships/hyperlink" Target="https://www.eiopa.europa.eu/browse/pensions/pan-european-personal-pension-product-pepp/eiopa-role-pepp_en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iopa.europa.eu/sites/default/files/publications/consultations/eiopa-bos-20-561-cp_draft_opinion_climate_scenarios_in_orsa.pdf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sites/info/files/economy-finance/eu_investor_presentation_en.pdf" TargetMode="External"/><Relationship Id="rId2" Type="http://schemas.openxmlformats.org/officeDocument/2006/relationships/hyperlink" Target="https://www.ecb.europa.eu/pub/fie/article/html/ecb.fieart202003_02~2b34819f75.en.html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consilium.europa.eu/en/meetings/european-council/2020/07/17-2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027" y="0"/>
            <a:ext cx="38100" cy="5041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38" y="2477103"/>
            <a:ext cx="1447800" cy="14478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947332" y="2305050"/>
            <a:ext cx="6866467" cy="1619853"/>
          </a:xfrm>
        </p:spPr>
        <p:txBody>
          <a:bodyPr>
            <a:normAutofit fontScale="90000"/>
          </a:bodyPr>
          <a:lstStyle>
            <a:lvl1pPr>
              <a:defRPr sz="4800"/>
            </a:lvl1pPr>
          </a:lstStyle>
          <a:p>
            <a:r>
              <a:rPr lang="cs-CZ" dirty="0"/>
              <a:t>AAE </a:t>
            </a:r>
            <a:r>
              <a:rPr lang="cs-CZ" dirty="0" err="1"/>
              <a:t>Autumn</a:t>
            </a:r>
            <a:r>
              <a:rPr lang="cs-CZ" dirty="0"/>
              <a:t> </a:t>
            </a:r>
            <a:r>
              <a:rPr lang="cs-CZ" dirty="0" err="1"/>
              <a:t>Meetings</a:t>
            </a:r>
            <a:r>
              <a:rPr lang="cs-CZ" dirty="0"/>
              <a:t> 2020</a:t>
            </a:r>
            <a:br>
              <a:rPr lang="cs-CZ" dirty="0"/>
            </a:br>
            <a:r>
              <a:rPr lang="cs-CZ" dirty="0"/>
              <a:t>Vybraná témata</a:t>
            </a:r>
            <a:br>
              <a:rPr lang="cs-CZ" dirty="0"/>
            </a:br>
            <a:endParaRPr lang="cs-CZ" dirty="0"/>
          </a:p>
        </p:txBody>
      </p:sp>
      <p:sp>
        <p:nvSpPr>
          <p:cNvPr id="8" name="Rectangle 7"/>
          <p:cNvSpPr/>
          <p:nvPr/>
        </p:nvSpPr>
        <p:spPr>
          <a:xfrm>
            <a:off x="0" y="5708952"/>
            <a:ext cx="9144000" cy="1149048"/>
          </a:xfrm>
          <a:prstGeom prst="rect">
            <a:avLst/>
          </a:prstGeom>
          <a:solidFill>
            <a:srgbClr val="002E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5991" y="6235700"/>
            <a:ext cx="1917700" cy="215900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idx="4294967295"/>
          </p:nvPr>
        </p:nvSpPr>
        <p:spPr>
          <a:xfrm>
            <a:off x="1947332" y="4171950"/>
            <a:ext cx="6866467" cy="1440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94BB"/>
                </a:solidFill>
              </a:defRPr>
            </a:lvl1pPr>
          </a:lstStyle>
          <a:p>
            <a:pPr marL="0" lvl="0" indent="0">
              <a:buNone/>
            </a:pPr>
            <a:r>
              <a:rPr lang="cs-CZ" dirty="0" err="1"/>
              <a:t>Aktuárská</a:t>
            </a:r>
            <a:r>
              <a:rPr lang="cs-CZ" dirty="0"/>
              <a:t> pracovní skupina</a:t>
            </a:r>
          </a:p>
          <a:p>
            <a:pPr marL="0" lvl="0" indent="0">
              <a:buNone/>
            </a:pPr>
            <a:r>
              <a:rPr lang="cs-CZ" dirty="0"/>
              <a:t>10. 11. 2020</a:t>
            </a:r>
          </a:p>
          <a:p>
            <a:pPr marL="0" lvl="0" indent="0">
              <a:buNone/>
            </a:pPr>
            <a:r>
              <a:rPr lang="cs-CZ" dirty="0"/>
              <a:t>Martin Jusko, Jana Zelinková</a:t>
            </a:r>
          </a:p>
        </p:txBody>
      </p:sp>
    </p:spTree>
    <p:extLst>
      <p:ext uri="{BB962C8B-B14F-4D97-AF65-F5344CB8AC3E}">
        <p14:creationId xmlns:p14="http://schemas.microsoft.com/office/powerpoint/2010/main" val="1106744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A7E288-8235-44D1-BC58-F19492B23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34" y="4630999"/>
            <a:ext cx="2676144" cy="566738"/>
          </a:xfrm>
        </p:spPr>
        <p:txBody>
          <a:bodyPr/>
          <a:lstStyle/>
          <a:p>
            <a:r>
              <a:rPr lang="cs-CZ" dirty="0"/>
              <a:t>Jana Zelinková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CA0905B1-3EF8-4962-99DD-9C4B1B78D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noProof="0" smtClean="0"/>
              <a:t>10</a:t>
            </a:fld>
            <a:endParaRPr lang="cs-CZ" noProof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5E849CB-75EE-4AF0-899B-7601E5DF32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55334" y="5237125"/>
            <a:ext cx="2676144" cy="804862"/>
          </a:xfrm>
        </p:spPr>
        <p:txBody>
          <a:bodyPr/>
          <a:lstStyle/>
          <a:p>
            <a:r>
              <a:rPr lang="cs-CZ" dirty="0"/>
              <a:t>jana.zelinkova@axa.cz</a:t>
            </a: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011AF7E9-F0E6-471C-B5C6-4637AA991CFC}"/>
              </a:ext>
            </a:extLst>
          </p:cNvPr>
          <p:cNvSpPr txBox="1">
            <a:spLocks/>
          </p:cNvSpPr>
          <p:nvPr/>
        </p:nvSpPr>
        <p:spPr>
          <a:xfrm>
            <a:off x="5131478" y="4631949"/>
            <a:ext cx="6047618" cy="5667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 baseline="0">
                <a:solidFill>
                  <a:schemeClr val="tx1"/>
                </a:solidFill>
                <a:latin typeface="Source Sans Pro Light"/>
                <a:ea typeface="+mj-ea"/>
                <a:cs typeface="+mj-cs"/>
              </a:defRPr>
            </a:lvl1pPr>
          </a:lstStyle>
          <a:p>
            <a:r>
              <a:rPr lang="cs-CZ" dirty="0"/>
              <a:t>Martin Jusko</a:t>
            </a:r>
          </a:p>
        </p:txBody>
      </p:sp>
      <p:sp>
        <p:nvSpPr>
          <p:cNvPr id="6" name="Zástupný text 3">
            <a:extLst>
              <a:ext uri="{FF2B5EF4-FFF2-40B4-BE49-F238E27FC236}">
                <a16:creationId xmlns:a16="http://schemas.microsoft.com/office/drawing/2014/main" id="{B0391194-0893-454A-AE1E-5A52CAB137FD}"/>
              </a:ext>
            </a:extLst>
          </p:cNvPr>
          <p:cNvSpPr txBox="1">
            <a:spLocks/>
          </p:cNvSpPr>
          <p:nvPr/>
        </p:nvSpPr>
        <p:spPr>
          <a:xfrm>
            <a:off x="5131478" y="5240676"/>
            <a:ext cx="6047618" cy="804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Source Sans Pro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Source Sans Pro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Source Sans Pro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Source Sans Pro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Source Sans Pro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martin.jusko@vig.cz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961E09AC-886E-4226-B77F-3EA4D59565B8}"/>
              </a:ext>
            </a:extLst>
          </p:cNvPr>
          <p:cNvSpPr txBox="1">
            <a:spLocks/>
          </p:cNvSpPr>
          <p:nvPr/>
        </p:nvSpPr>
        <p:spPr>
          <a:xfrm>
            <a:off x="2455334" y="1726163"/>
            <a:ext cx="6047618" cy="286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 baseline="0">
                <a:solidFill>
                  <a:schemeClr val="tx1"/>
                </a:solidFill>
                <a:latin typeface="Source Sans Pro Light"/>
                <a:ea typeface="+mj-ea"/>
                <a:cs typeface="+mj-cs"/>
              </a:defRPr>
            </a:lvl1pPr>
          </a:lstStyle>
          <a:p>
            <a:r>
              <a:rPr lang="cs-CZ" sz="2400" dirty="0"/>
              <a:t>V případě dotazů nebo zájmu o materiály ke zmíněným tématům nás neváhejte kontaktovat.</a:t>
            </a:r>
          </a:p>
          <a:p>
            <a:endParaRPr lang="cs-CZ" sz="2400" dirty="0"/>
          </a:p>
          <a:p>
            <a:r>
              <a:rPr lang="cs-CZ" sz="2400" dirty="0"/>
              <a:t>Členové s osvědčením mohou získat přístup do interní části webu AAE, kde jsou všechny materiály uloženy.</a:t>
            </a:r>
          </a:p>
        </p:txBody>
      </p:sp>
    </p:spTree>
    <p:extLst>
      <p:ext uri="{BB962C8B-B14F-4D97-AF65-F5344CB8AC3E}">
        <p14:creationId xmlns:p14="http://schemas.microsoft.com/office/powerpoint/2010/main" val="2090768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2D15465C-9D6F-49A4-BE4E-0A9031A62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noProof="0" smtClean="0"/>
              <a:t>11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756184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Obsah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COVID-19</a:t>
            </a:r>
          </a:p>
          <a:p>
            <a:r>
              <a:rPr lang="cs-CZ" dirty="0"/>
              <a:t>Zapojení AAE do konzultací</a:t>
            </a:r>
          </a:p>
          <a:p>
            <a:r>
              <a:rPr lang="cs-CZ" dirty="0"/>
              <a:t>Vývoj revize Solventnosti II</a:t>
            </a:r>
          </a:p>
          <a:p>
            <a:r>
              <a:rPr lang="cs-CZ" dirty="0"/>
              <a:t>PEPP – Pan-</a:t>
            </a:r>
            <a:r>
              <a:rPr lang="cs-CZ" dirty="0" err="1"/>
              <a:t>European</a:t>
            </a:r>
            <a:r>
              <a:rPr lang="cs-CZ" dirty="0"/>
              <a:t> Pension </a:t>
            </a:r>
            <a:r>
              <a:rPr lang="cs-CZ" dirty="0" err="1"/>
              <a:t>Product</a:t>
            </a:r>
            <a:endParaRPr lang="cs-CZ" dirty="0"/>
          </a:p>
          <a:p>
            <a:r>
              <a:rPr lang="cs-CZ" dirty="0"/>
              <a:t>ESG – udržitelné finance</a:t>
            </a:r>
          </a:p>
          <a:p>
            <a:r>
              <a:rPr lang="cs-CZ" dirty="0" err="1"/>
              <a:t>European</a:t>
            </a:r>
            <a:r>
              <a:rPr lang="cs-CZ" dirty="0"/>
              <a:t> </a:t>
            </a:r>
            <a:r>
              <a:rPr lang="cs-CZ" dirty="0" err="1"/>
              <a:t>Safe</a:t>
            </a:r>
            <a:r>
              <a:rPr lang="cs-CZ" dirty="0"/>
              <a:t> </a:t>
            </a:r>
            <a:r>
              <a:rPr lang="cs-CZ" dirty="0" err="1"/>
              <a:t>Asset</a:t>
            </a:r>
            <a:endParaRPr lang="cs-CZ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C16C-5607-B240-B9EC-AA2EBB69D1B4}" type="slidenum">
              <a:rPr lang="cs-CZ" noProof="0" smtClean="0"/>
              <a:t>2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375024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C7BC41-3E42-4E80-9451-CD629E06A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COVID-19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1C3946-4881-41CF-A71F-6200052A9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08" y="1600200"/>
            <a:ext cx="8124091" cy="4525963"/>
          </a:xfrm>
        </p:spPr>
        <p:txBody>
          <a:bodyPr>
            <a:normAutofit fontScale="85000" lnSpcReduction="10000"/>
          </a:bodyPr>
          <a:lstStyle/>
          <a:p>
            <a:r>
              <a:rPr lang="cs-CZ" dirty="0"/>
              <a:t>Reakce regulátorů:</a:t>
            </a:r>
          </a:p>
          <a:p>
            <a:pPr lvl="1"/>
            <a:r>
              <a:rPr lang="cs-CZ" dirty="0"/>
              <a:t>sledují zacházení s klienty</a:t>
            </a:r>
          </a:p>
          <a:p>
            <a:pPr lvl="1"/>
            <a:r>
              <a:rPr lang="cs-CZ" dirty="0"/>
              <a:t>kladou důraz na zadržování kapitálu pojišťoven</a:t>
            </a:r>
          </a:p>
          <a:p>
            <a:pPr lvl="1"/>
            <a:r>
              <a:rPr lang="cs-CZ" dirty="0"/>
              <a:t>shromažďují informace o dopadech</a:t>
            </a:r>
          </a:p>
          <a:p>
            <a:r>
              <a:rPr lang="cs-CZ" dirty="0"/>
              <a:t>Co by měli zohlednit aktuáři:</a:t>
            </a:r>
          </a:p>
          <a:p>
            <a:pPr lvl="1"/>
            <a:r>
              <a:rPr lang="cs-CZ" dirty="0"/>
              <a:t>vhodnost předpokladů</a:t>
            </a:r>
          </a:p>
          <a:p>
            <a:pPr lvl="1"/>
            <a:r>
              <a:rPr lang="cs-CZ" dirty="0"/>
              <a:t>dopady na produkty, investice, ALM, cenu a dostupnost zajištění</a:t>
            </a:r>
          </a:p>
          <a:p>
            <a:pPr lvl="1"/>
            <a:r>
              <a:rPr lang="cs-CZ" dirty="0"/>
              <a:t>různé scénáře do ORSA</a:t>
            </a:r>
          </a:p>
          <a:p>
            <a:r>
              <a:rPr lang="cs-CZ" dirty="0"/>
              <a:t>EC a EIOPA</a:t>
            </a:r>
          </a:p>
          <a:p>
            <a:pPr lvl="1"/>
            <a:r>
              <a:rPr lang="cs-CZ" dirty="0"/>
              <a:t>vnímají, že na trhu chybí pojištění přerušení provozu, které by nebylo vázané na poškození provozovny (tzv. NDBI - Non </a:t>
            </a:r>
            <a:r>
              <a:rPr lang="cs-CZ" dirty="0" err="1"/>
              <a:t>Damage</a:t>
            </a:r>
            <a:r>
              <a:rPr lang="cs-CZ" dirty="0"/>
              <a:t> Business </a:t>
            </a:r>
            <a:r>
              <a:rPr lang="cs-CZ" dirty="0" err="1"/>
              <a:t>Interuption</a:t>
            </a:r>
            <a:r>
              <a:rPr lang="cs-CZ" dirty="0"/>
              <a:t>)</a:t>
            </a:r>
          </a:p>
          <a:p>
            <a:pPr lvl="1"/>
            <a:r>
              <a:rPr lang="cs-CZ" dirty="0"/>
              <a:t>hledají cestu, jak takové riziko kolektivizovat i přes jeho  globálnost, která znemožňuje geografickou diverzifikaci</a:t>
            </a:r>
          </a:p>
          <a:p>
            <a:pPr lvl="1"/>
            <a:r>
              <a:rPr lang="cs-CZ" dirty="0"/>
              <a:t>zajištění takového rizika by vyžadovalo obrovské množství kapitálu (třeba částečně z veřejných rozpočtů nebo kapitálových trhů)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4897EF0-1835-42D9-A61C-429D23F8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6321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C7BC41-3E42-4E80-9451-CD629E06A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Dotazník AAE - </a:t>
            </a:r>
            <a:r>
              <a:rPr lang="en-US" dirty="0"/>
              <a:t>Solvency II in COVID-19 context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1C3946-4881-41CF-A71F-6200052A9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08" y="1600200"/>
            <a:ext cx="8124091" cy="4525963"/>
          </a:xfrm>
        </p:spPr>
        <p:txBody>
          <a:bodyPr>
            <a:normAutofit/>
          </a:bodyPr>
          <a:lstStyle/>
          <a:p>
            <a:r>
              <a:rPr lang="cs-CZ" dirty="0"/>
              <a:t>AAE připravila dotazník k vyhodnocení vhodnosti nastavení </a:t>
            </a:r>
            <a:r>
              <a:rPr lang="cs-CZ" dirty="0" err="1"/>
              <a:t>Solvency</a:t>
            </a:r>
            <a:r>
              <a:rPr lang="cs-CZ" dirty="0"/>
              <a:t> II v kontextu krize Covid-19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Bylo by vhodné připravit odpověď za </a:t>
            </a:r>
            <a:r>
              <a:rPr lang="cs-CZ" dirty="0" err="1"/>
              <a:t>ČSpA</a:t>
            </a:r>
            <a:endParaRPr lang="cs-CZ" dirty="0"/>
          </a:p>
          <a:p>
            <a:endParaRPr lang="cs-CZ" dirty="0"/>
          </a:p>
          <a:p>
            <a:r>
              <a:rPr lang="cs-CZ" dirty="0"/>
              <a:t>Na </a:t>
            </a:r>
            <a:r>
              <a:rPr lang="cs-CZ" dirty="0">
                <a:hlinkClick r:id="rId3"/>
              </a:rPr>
              <a:t>https://doodle.com/poll/iutewmzm67fspegz</a:t>
            </a:r>
            <a:r>
              <a:rPr lang="cs-CZ" dirty="0"/>
              <a:t> je dotazník pro nalezení termínu na call ke společnému vyplnění během 18. – 20.11. </a:t>
            </a:r>
          </a:p>
          <a:p>
            <a:pPr marL="0" indent="0">
              <a:buNone/>
            </a:pPr>
            <a:r>
              <a:rPr lang="cs-CZ" dirty="0"/>
              <a:t>→  </a:t>
            </a:r>
            <a:r>
              <a:rPr lang="cs-CZ" b="1" u="sng" dirty="0"/>
              <a:t>hlasujte do 13.11.</a:t>
            </a:r>
            <a:r>
              <a:rPr lang="cs-CZ" b="1" dirty="0"/>
              <a:t> </a:t>
            </a:r>
            <a:r>
              <a:rPr lang="cs-CZ" dirty="0"/>
              <a:t>(odkaz bude v novinkách na actuaria.cz)</a:t>
            </a:r>
            <a:endParaRPr lang="cs-CZ" b="1" u="sng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4897EF0-1835-42D9-A61C-429D23F8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smtClean="0"/>
              <a:pPr/>
              <a:t>4</a:t>
            </a:fld>
            <a:endParaRPr lang="cs-CZ" dirty="0"/>
          </a:p>
        </p:txBody>
      </p:sp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BD034ECF-CFD1-4B4A-8C3F-EB5696D797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3181878"/>
              </p:ext>
            </p:extLst>
          </p:nvPr>
        </p:nvGraphicFramePr>
        <p:xfrm>
          <a:off x="960120" y="244144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Acrobat Document" showAsIcon="1" r:id="rId4" imgW="914296" imgH="771430" progId="AcroExch.Document.DC">
                  <p:embed/>
                </p:oleObj>
              </mc:Choice>
              <mc:Fallback>
                <p:oleObj name="Acrobat Document" showAsIcon="1" r:id="rId4" imgW="914296" imgH="77143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60120" y="2441448"/>
                        <a:ext cx="914400" cy="7715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8664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7DDE1B-BC44-40C2-A387-AF41CAEB8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Zapojení </a:t>
            </a:r>
            <a:r>
              <a:rPr lang="cs-CZ" dirty="0" err="1"/>
              <a:t>Insurance</a:t>
            </a:r>
            <a:r>
              <a:rPr lang="cs-CZ" dirty="0"/>
              <a:t> </a:t>
            </a:r>
            <a:r>
              <a:rPr lang="cs-CZ" dirty="0" err="1"/>
              <a:t>Committee</a:t>
            </a:r>
            <a:r>
              <a:rPr lang="cs-CZ" dirty="0"/>
              <a:t> AAE do konzultací v EU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B4D95B1-4886-44DF-9958-493EF94F0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989" y="1207008"/>
            <a:ext cx="8133243" cy="50657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u="sng" dirty="0"/>
              <a:t>Proběhlé konzultace:</a:t>
            </a:r>
            <a:endParaRPr lang="cs-CZ" u="sng" dirty="0">
              <a:hlinkClick r:id="rId2"/>
            </a:endParaRPr>
          </a:p>
          <a:p>
            <a:r>
              <a:rPr lang="cs-CZ" dirty="0"/>
              <a:t>EC: </a:t>
            </a:r>
            <a:r>
              <a:rPr lang="cs-CZ" dirty="0" err="1">
                <a:hlinkClick r:id="rId2"/>
              </a:rPr>
              <a:t>Consultation</a:t>
            </a:r>
            <a:r>
              <a:rPr lang="cs-CZ" dirty="0">
                <a:hlinkClick r:id="rId2"/>
              </a:rPr>
              <a:t> on </a:t>
            </a:r>
            <a:r>
              <a:rPr lang="cs-CZ" dirty="0" err="1">
                <a:hlinkClick r:id="rId2"/>
              </a:rPr>
              <a:t>the</a:t>
            </a:r>
            <a:r>
              <a:rPr lang="cs-CZ" dirty="0">
                <a:hlinkClick r:id="rId2"/>
              </a:rPr>
              <a:t> </a:t>
            </a:r>
            <a:r>
              <a:rPr lang="cs-CZ" dirty="0" err="1">
                <a:hlinkClick r:id="rId2"/>
              </a:rPr>
              <a:t>renewed</a:t>
            </a:r>
            <a:r>
              <a:rPr lang="cs-CZ" dirty="0">
                <a:hlinkClick r:id="rId2"/>
              </a:rPr>
              <a:t> </a:t>
            </a:r>
            <a:r>
              <a:rPr lang="cs-CZ" dirty="0" err="1">
                <a:hlinkClick r:id="rId2"/>
              </a:rPr>
              <a:t>sustainable</a:t>
            </a:r>
            <a:r>
              <a:rPr lang="cs-CZ" dirty="0">
                <a:hlinkClick r:id="rId2"/>
              </a:rPr>
              <a:t> finance </a:t>
            </a:r>
            <a:r>
              <a:rPr lang="cs-CZ" dirty="0" err="1">
                <a:hlinkClick r:id="rId2"/>
              </a:rPr>
              <a:t>strategy</a:t>
            </a:r>
            <a:endParaRPr lang="cs-CZ" dirty="0"/>
          </a:p>
          <a:p>
            <a:r>
              <a:rPr lang="cs-CZ" dirty="0"/>
              <a:t>Reakce na </a:t>
            </a:r>
            <a:r>
              <a:rPr lang="cs-CZ" dirty="0">
                <a:hlinkClick r:id="rId3"/>
              </a:rPr>
              <a:t>zprávu EIOPA k tématu </a:t>
            </a:r>
            <a:r>
              <a:rPr lang="cs-CZ" i="1" dirty="0">
                <a:hlinkClick r:id="rId3"/>
              </a:rPr>
              <a:t>"</a:t>
            </a:r>
            <a:r>
              <a:rPr lang="cs-CZ" i="1" dirty="0" err="1">
                <a:hlinkClick r:id="rId3"/>
              </a:rPr>
              <a:t>Cost</a:t>
            </a:r>
            <a:r>
              <a:rPr lang="cs-CZ" i="1" dirty="0">
                <a:hlinkClick r:id="rId3"/>
              </a:rPr>
              <a:t> and past performance"</a:t>
            </a:r>
            <a:endParaRPr lang="cs-CZ" i="1" dirty="0"/>
          </a:p>
          <a:p>
            <a:r>
              <a:rPr lang="cs-CZ" dirty="0">
                <a:hlinkClick r:id="rId4"/>
              </a:rPr>
              <a:t>Tiskové prohlášení</a:t>
            </a:r>
            <a:r>
              <a:rPr lang="cs-CZ" dirty="0"/>
              <a:t> k materiálu EC </a:t>
            </a:r>
            <a:r>
              <a:rPr lang="cs-CZ" i="1" dirty="0">
                <a:hlinkClick r:id="rId5"/>
              </a:rPr>
              <a:t>“Best </a:t>
            </a:r>
            <a:r>
              <a:rPr lang="cs-CZ" i="1" dirty="0" err="1">
                <a:hlinkClick r:id="rId5"/>
              </a:rPr>
              <a:t>practices</a:t>
            </a:r>
            <a:r>
              <a:rPr lang="cs-CZ" i="1" dirty="0">
                <a:hlinkClick r:id="rId5"/>
              </a:rPr>
              <a:t> in </a:t>
            </a:r>
            <a:r>
              <a:rPr lang="cs-CZ" i="1" dirty="0" err="1">
                <a:hlinkClick r:id="rId5"/>
              </a:rPr>
              <a:t>relation</a:t>
            </a:r>
            <a:r>
              <a:rPr lang="cs-CZ" i="1" dirty="0">
                <a:hlinkClick r:id="rId5"/>
              </a:rPr>
              <a:t> to </a:t>
            </a:r>
            <a:r>
              <a:rPr lang="cs-CZ" i="1" dirty="0" err="1">
                <a:hlinkClick r:id="rId5"/>
              </a:rPr>
              <a:t>relief</a:t>
            </a:r>
            <a:r>
              <a:rPr lang="cs-CZ" i="1" dirty="0">
                <a:hlinkClick r:id="rId5"/>
              </a:rPr>
              <a:t> </a:t>
            </a:r>
            <a:r>
              <a:rPr lang="cs-CZ" i="1" dirty="0" err="1">
                <a:hlinkClick r:id="rId5"/>
              </a:rPr>
              <a:t>measures</a:t>
            </a:r>
            <a:r>
              <a:rPr lang="cs-CZ" i="1" dirty="0">
                <a:hlinkClick r:id="rId5"/>
              </a:rPr>
              <a:t> </a:t>
            </a:r>
            <a:r>
              <a:rPr lang="cs-CZ" i="1" dirty="0" err="1">
                <a:hlinkClick r:id="rId5"/>
              </a:rPr>
              <a:t>offered</a:t>
            </a:r>
            <a:r>
              <a:rPr lang="cs-CZ" i="1" dirty="0">
                <a:hlinkClick r:id="rId5"/>
              </a:rPr>
              <a:t> to </a:t>
            </a:r>
            <a:r>
              <a:rPr lang="cs-CZ" i="1" dirty="0" err="1">
                <a:hlinkClick r:id="rId5"/>
              </a:rPr>
              <a:t>consumers</a:t>
            </a:r>
            <a:r>
              <a:rPr lang="cs-CZ" i="1" dirty="0">
                <a:hlinkClick r:id="rId5"/>
              </a:rPr>
              <a:t> and </a:t>
            </a:r>
            <a:r>
              <a:rPr lang="cs-CZ" i="1" dirty="0" err="1">
                <a:hlinkClick r:id="rId5"/>
              </a:rPr>
              <a:t>businesses</a:t>
            </a:r>
            <a:r>
              <a:rPr lang="cs-CZ" i="1" dirty="0">
                <a:hlinkClick r:id="rId5"/>
              </a:rPr>
              <a:t> in </a:t>
            </a:r>
            <a:r>
              <a:rPr lang="cs-CZ" i="1" dirty="0" err="1">
                <a:hlinkClick r:id="rId5"/>
              </a:rPr>
              <a:t>the</a:t>
            </a:r>
            <a:r>
              <a:rPr lang="cs-CZ" i="1" dirty="0">
                <a:hlinkClick r:id="rId5"/>
              </a:rPr>
              <a:t> </a:t>
            </a:r>
            <a:r>
              <a:rPr lang="cs-CZ" i="1" dirty="0" err="1">
                <a:hlinkClick r:id="rId5"/>
              </a:rPr>
              <a:t>context</a:t>
            </a:r>
            <a:r>
              <a:rPr lang="cs-CZ" i="1" dirty="0">
                <a:hlinkClick r:id="rId5"/>
              </a:rPr>
              <a:t> </a:t>
            </a:r>
            <a:r>
              <a:rPr lang="cs-CZ" i="1" dirty="0" err="1">
                <a:hlinkClick r:id="rId5"/>
              </a:rPr>
              <a:t>of</a:t>
            </a:r>
            <a:r>
              <a:rPr lang="cs-CZ" i="1" dirty="0">
                <a:hlinkClick r:id="rId5"/>
              </a:rPr>
              <a:t> COVID-19 </a:t>
            </a:r>
            <a:r>
              <a:rPr lang="cs-CZ" i="1" dirty="0" err="1">
                <a:hlinkClick r:id="rId5"/>
              </a:rPr>
              <a:t>crisis</a:t>
            </a:r>
            <a:r>
              <a:rPr lang="cs-CZ" i="1" dirty="0">
                <a:hlinkClick r:id="rId5"/>
              </a:rPr>
              <a:t>”</a:t>
            </a:r>
            <a:endParaRPr lang="cs-CZ" i="1" dirty="0"/>
          </a:p>
          <a:p>
            <a:r>
              <a:rPr lang="cs-CZ" dirty="0"/>
              <a:t>Odpovědi na dotazy EIOPA k tématu </a:t>
            </a:r>
            <a:r>
              <a:rPr lang="cs-CZ" i="1" dirty="0"/>
              <a:t>"</a:t>
            </a:r>
            <a:r>
              <a:rPr lang="cs-CZ" i="1" dirty="0" err="1"/>
              <a:t>Climate</a:t>
            </a:r>
            <a:r>
              <a:rPr lang="cs-CZ" i="1" dirty="0"/>
              <a:t> </a:t>
            </a:r>
            <a:r>
              <a:rPr lang="cs-CZ" i="1" dirty="0" err="1"/>
              <a:t>Change</a:t>
            </a:r>
            <a:r>
              <a:rPr lang="cs-CZ" i="1" dirty="0"/>
              <a:t> and </a:t>
            </a:r>
            <a:r>
              <a:rPr lang="cs-CZ" i="1" dirty="0" err="1"/>
              <a:t>Insurance</a:t>
            </a:r>
            <a:r>
              <a:rPr lang="cs-CZ" i="1" dirty="0"/>
              <a:t> </a:t>
            </a:r>
            <a:r>
              <a:rPr lang="cs-CZ" i="1" dirty="0" err="1"/>
              <a:t>Pricing</a:t>
            </a:r>
            <a:r>
              <a:rPr lang="cs-CZ" i="1" dirty="0"/>
              <a:t>"</a:t>
            </a:r>
          </a:p>
          <a:p>
            <a:r>
              <a:rPr lang="cs-CZ" dirty="0">
                <a:hlinkClick r:id="rId6"/>
              </a:rPr>
              <a:t>Odpověď </a:t>
            </a:r>
            <a:r>
              <a:rPr lang="cs-CZ" dirty="0"/>
              <a:t>na konzultaci evropských dohledových orgánů na téma </a:t>
            </a:r>
            <a:r>
              <a:rPr lang="cs-CZ" i="1" dirty="0"/>
              <a:t>"ESG </a:t>
            </a:r>
            <a:r>
              <a:rPr lang="cs-CZ" i="1" dirty="0" err="1"/>
              <a:t>Disclosures</a:t>
            </a:r>
            <a:r>
              <a:rPr lang="cs-CZ" i="1" dirty="0"/>
              <a:t>“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u="sng" dirty="0"/>
              <a:t>Probíhající konzultace:</a:t>
            </a:r>
          </a:p>
          <a:p>
            <a:r>
              <a:rPr lang="cs-CZ" dirty="0"/>
              <a:t>EIOPA: </a:t>
            </a:r>
            <a:r>
              <a:rPr lang="cs-CZ" dirty="0" err="1">
                <a:hlinkClick r:id="rId7"/>
              </a:rPr>
              <a:t>Discussion</a:t>
            </a:r>
            <a:r>
              <a:rPr lang="cs-CZ" dirty="0">
                <a:hlinkClick r:id="rId7"/>
              </a:rPr>
              <a:t> </a:t>
            </a:r>
            <a:r>
              <a:rPr lang="cs-CZ" dirty="0" err="1">
                <a:hlinkClick r:id="rId7"/>
              </a:rPr>
              <a:t>Paper</a:t>
            </a:r>
            <a:r>
              <a:rPr lang="cs-CZ" dirty="0">
                <a:hlinkClick r:id="rId7"/>
              </a:rPr>
              <a:t> on </a:t>
            </a:r>
            <a:r>
              <a:rPr lang="cs-CZ" dirty="0" err="1">
                <a:hlinkClick r:id="rId7"/>
              </a:rPr>
              <a:t>Methodological</a:t>
            </a:r>
            <a:r>
              <a:rPr lang="cs-CZ" dirty="0">
                <a:hlinkClick r:id="rId7"/>
              </a:rPr>
              <a:t> </a:t>
            </a:r>
            <a:r>
              <a:rPr lang="cs-CZ" dirty="0" err="1">
                <a:hlinkClick r:id="rId7"/>
              </a:rPr>
              <a:t>Principles</a:t>
            </a:r>
            <a:r>
              <a:rPr lang="cs-CZ" dirty="0">
                <a:hlinkClick r:id="rId7"/>
              </a:rPr>
              <a:t> </a:t>
            </a:r>
            <a:r>
              <a:rPr lang="cs-CZ" dirty="0" err="1">
                <a:hlinkClick r:id="rId7"/>
              </a:rPr>
              <a:t>of</a:t>
            </a:r>
            <a:r>
              <a:rPr lang="cs-CZ" dirty="0">
                <a:hlinkClick r:id="rId7"/>
              </a:rPr>
              <a:t> </a:t>
            </a:r>
            <a:r>
              <a:rPr lang="cs-CZ" dirty="0" err="1">
                <a:hlinkClick r:id="rId7"/>
              </a:rPr>
              <a:t>Insurance</a:t>
            </a:r>
            <a:r>
              <a:rPr lang="cs-CZ" dirty="0">
                <a:hlinkClick r:id="rId7"/>
              </a:rPr>
              <a:t> Stress Testing</a:t>
            </a:r>
            <a:endParaRPr lang="cs-CZ" dirty="0"/>
          </a:p>
          <a:p>
            <a:r>
              <a:rPr lang="cs-CZ" dirty="0"/>
              <a:t>Evropská komise: </a:t>
            </a:r>
            <a:r>
              <a:rPr lang="cs-CZ" dirty="0" err="1">
                <a:hlinkClick r:id="rId8"/>
              </a:rPr>
              <a:t>Insurance</a:t>
            </a:r>
            <a:r>
              <a:rPr lang="cs-CZ" dirty="0">
                <a:hlinkClick r:id="rId8"/>
              </a:rPr>
              <a:t> &amp; </a:t>
            </a:r>
            <a:r>
              <a:rPr lang="cs-CZ" dirty="0" err="1">
                <a:hlinkClick r:id="rId8"/>
              </a:rPr>
              <a:t>reinsurance</a:t>
            </a:r>
            <a:r>
              <a:rPr lang="cs-CZ" dirty="0">
                <a:hlinkClick r:id="rId8"/>
              </a:rPr>
              <a:t> </a:t>
            </a:r>
            <a:r>
              <a:rPr lang="cs-CZ" dirty="0" err="1">
                <a:hlinkClick r:id="rId8"/>
              </a:rPr>
              <a:t>firms</a:t>
            </a:r>
            <a:r>
              <a:rPr lang="cs-CZ" dirty="0">
                <a:hlinkClick r:id="rId8"/>
              </a:rPr>
              <a:t> – </a:t>
            </a:r>
            <a:r>
              <a:rPr lang="cs-CZ" dirty="0" err="1">
                <a:hlinkClick r:id="rId8"/>
              </a:rPr>
              <a:t>review</a:t>
            </a:r>
            <a:r>
              <a:rPr lang="cs-CZ" dirty="0">
                <a:hlinkClick r:id="rId8"/>
              </a:rPr>
              <a:t> </a:t>
            </a:r>
            <a:r>
              <a:rPr lang="cs-CZ" dirty="0" err="1">
                <a:hlinkClick r:id="rId8"/>
              </a:rPr>
              <a:t>of</a:t>
            </a:r>
            <a:r>
              <a:rPr lang="cs-CZ" dirty="0">
                <a:hlinkClick r:id="rId8"/>
              </a:rPr>
              <a:t> </a:t>
            </a:r>
            <a:r>
              <a:rPr lang="cs-CZ" dirty="0" err="1">
                <a:hlinkClick r:id="rId8"/>
              </a:rPr>
              <a:t>prudential</a:t>
            </a:r>
            <a:r>
              <a:rPr lang="cs-CZ" dirty="0">
                <a:hlinkClick r:id="rId8"/>
              </a:rPr>
              <a:t> </a:t>
            </a:r>
            <a:r>
              <a:rPr lang="cs-CZ" dirty="0" err="1">
                <a:hlinkClick r:id="rId8"/>
              </a:rPr>
              <a:t>rules</a:t>
            </a:r>
            <a:r>
              <a:rPr lang="cs-CZ" dirty="0"/>
              <a:t> - týká se revize SII</a:t>
            </a:r>
          </a:p>
          <a:p>
            <a:endParaRPr lang="cs-CZ" dirty="0"/>
          </a:p>
          <a:p>
            <a:endParaRPr lang="cs-CZ" sz="2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552CABF-EE3B-4625-93A4-330C0B69A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7196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C7BC41-3E42-4E80-9451-CD629E06A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Vývoj revize Solventnosti II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1C3946-4881-41CF-A71F-6200052A9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08" y="1600200"/>
            <a:ext cx="8124091" cy="4525963"/>
          </a:xfrm>
        </p:spPr>
        <p:txBody>
          <a:bodyPr>
            <a:normAutofit/>
          </a:bodyPr>
          <a:lstStyle/>
          <a:p>
            <a:r>
              <a:rPr lang="cs-CZ" dirty="0"/>
              <a:t>EC na základě vstupů od EIOPA (</a:t>
            </a:r>
            <a:r>
              <a:rPr lang="cs-CZ" dirty="0" err="1"/>
              <a:t>technical</a:t>
            </a:r>
            <a:r>
              <a:rPr lang="cs-CZ" dirty="0"/>
              <a:t> </a:t>
            </a:r>
            <a:r>
              <a:rPr lang="cs-CZ" dirty="0" err="1"/>
              <a:t>advice</a:t>
            </a:r>
            <a:r>
              <a:rPr lang="cs-CZ" dirty="0"/>
              <a:t>) a výsledků vlastní konzultace připraví návrh úprav SII direktivy, údajně do 3Q 2021</a:t>
            </a:r>
          </a:p>
          <a:p>
            <a:r>
              <a:rPr lang="cs-CZ" dirty="0"/>
              <a:t>Témata z předběžného doporučení EIOPA, na která AAE reagovala:</a:t>
            </a:r>
          </a:p>
          <a:p>
            <a:pPr lvl="1"/>
            <a:r>
              <a:rPr lang="cs-CZ" dirty="0"/>
              <a:t>metodika posuzování </a:t>
            </a:r>
            <a:r>
              <a:rPr lang="cs-CZ" dirty="0" err="1"/>
              <a:t>Deep</a:t>
            </a:r>
            <a:r>
              <a:rPr lang="cs-CZ" dirty="0"/>
              <a:t>, </a:t>
            </a:r>
            <a:r>
              <a:rPr lang="cs-CZ" dirty="0" err="1"/>
              <a:t>Liquid</a:t>
            </a:r>
            <a:r>
              <a:rPr lang="cs-CZ" dirty="0"/>
              <a:t> and Transparent kritérií při určení likvidní části RFR křivky</a:t>
            </a:r>
          </a:p>
          <a:p>
            <a:pPr lvl="1"/>
            <a:r>
              <a:rPr lang="cs-CZ" dirty="0"/>
              <a:t>extrapolace RFR křivky za likvidní část</a:t>
            </a:r>
          </a:p>
          <a:p>
            <a:r>
              <a:rPr lang="cs-CZ" dirty="0"/>
              <a:t>Pracovní skupina pro SII připravila materiály k tématům Volatility </a:t>
            </a:r>
            <a:r>
              <a:rPr lang="cs-CZ" dirty="0" err="1"/>
              <a:t>adjustment</a:t>
            </a:r>
            <a:r>
              <a:rPr lang="cs-CZ" dirty="0"/>
              <a:t> a Extrapolace RFR, jako příspěvky do diskuse o možných změnách v těchto oblastech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4897EF0-1835-42D9-A61C-429D23F8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8415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C7BC41-3E42-4E80-9451-CD629E06A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PEPP – Pan-</a:t>
            </a:r>
            <a:r>
              <a:rPr lang="cs-CZ" dirty="0" err="1"/>
              <a:t>European</a:t>
            </a:r>
            <a:r>
              <a:rPr lang="cs-CZ" dirty="0"/>
              <a:t> Pension </a:t>
            </a:r>
            <a:r>
              <a:rPr lang="cs-CZ" dirty="0" err="1"/>
              <a:t>Product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1C3946-4881-41CF-A71F-6200052A9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08" y="1600200"/>
            <a:ext cx="8124091" cy="4525963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nařízení Evropského parlamentu a Rady 2019/1238/EU, o panevropském osobním penzijním produktu</a:t>
            </a:r>
          </a:p>
          <a:p>
            <a:r>
              <a:rPr lang="cs-CZ" dirty="0"/>
              <a:t>cílem je vytvořit podmínky pro produkty 3. pilíře, které jsou:</a:t>
            </a:r>
          </a:p>
          <a:p>
            <a:pPr lvl="1"/>
            <a:r>
              <a:rPr lang="cs-CZ" dirty="0"/>
              <a:t>harmonizované a přenositelné napříč EU</a:t>
            </a:r>
          </a:p>
          <a:p>
            <a:pPr lvl="1"/>
            <a:r>
              <a:rPr lang="cs-CZ" dirty="0"/>
              <a:t>jednoduché a transparentní pro klienta</a:t>
            </a:r>
          </a:p>
          <a:p>
            <a:pPr lvl="1"/>
            <a:r>
              <a:rPr lang="cs-CZ" dirty="0"/>
              <a:t>nákladově efektivní</a:t>
            </a:r>
          </a:p>
          <a:p>
            <a:r>
              <a:rPr lang="cs-CZ" dirty="0"/>
              <a:t>může najít cestu i do nabídky pojišťoven a penz. fondů v ČR</a:t>
            </a:r>
          </a:p>
          <a:p>
            <a:r>
              <a:rPr lang="cs-CZ" dirty="0">
                <a:hlinkClick r:id="rId2"/>
              </a:rPr>
              <a:t>EIOPA připravila</a:t>
            </a:r>
            <a:r>
              <a:rPr lang="cs-CZ" dirty="0"/>
              <a:t> technické standardy a další návrhy pro EC</a:t>
            </a:r>
          </a:p>
          <a:p>
            <a:r>
              <a:rPr lang="cs-CZ" dirty="0"/>
              <a:t>příprava KID může vyžadovat stochastický model</a:t>
            </a:r>
          </a:p>
          <a:p>
            <a:r>
              <a:rPr lang="cs-CZ" dirty="0"/>
              <a:t>EIOPA vydala </a:t>
            </a:r>
            <a:r>
              <a:rPr lang="cs-CZ" dirty="0">
                <a:hlinkClick r:id="rId3"/>
              </a:rPr>
              <a:t>materiál s popisem preferovaného modelu</a:t>
            </a:r>
            <a:r>
              <a:rPr lang="cs-CZ" dirty="0"/>
              <a:t> pro generování podkladových </a:t>
            </a:r>
            <a:r>
              <a:rPr lang="cs-CZ" dirty="0" err="1"/>
              <a:t>stoch</a:t>
            </a:r>
            <a:r>
              <a:rPr lang="cs-CZ" dirty="0"/>
              <a:t>. ekonomických scénářů</a:t>
            </a:r>
          </a:p>
          <a:p>
            <a:pPr lvl="1"/>
            <a:r>
              <a:rPr lang="cs-CZ" dirty="0"/>
              <a:t>nominální výnosové křivky, kreditní spready, akcie, cenová a mzdová inflaci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4897EF0-1835-42D9-A61C-429D23F8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1475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A9CCA9-31E7-4D2E-B4D7-AB7BDBF54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ESG – udržitelné finance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79426F6-9B87-41D4-9B23-2136825C2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599" cy="4525963"/>
          </a:xfrm>
        </p:spPr>
        <p:txBody>
          <a:bodyPr/>
          <a:lstStyle/>
          <a:p>
            <a:r>
              <a:rPr lang="cs-CZ" dirty="0"/>
              <a:t>ESG = </a:t>
            </a:r>
            <a:r>
              <a:rPr lang="cs-CZ" dirty="0" err="1"/>
              <a:t>Environmental</a:t>
            </a:r>
            <a:r>
              <a:rPr lang="cs-CZ" dirty="0"/>
              <a:t>, </a:t>
            </a:r>
            <a:r>
              <a:rPr lang="cs-CZ" dirty="0" err="1"/>
              <a:t>Social</a:t>
            </a:r>
            <a:r>
              <a:rPr lang="cs-CZ" dirty="0"/>
              <a:t> and </a:t>
            </a:r>
            <a:r>
              <a:rPr lang="cs-CZ" dirty="0" err="1"/>
              <a:t>Governance</a:t>
            </a:r>
            <a:endParaRPr lang="cs-CZ" dirty="0"/>
          </a:p>
          <a:p>
            <a:r>
              <a:rPr lang="cs-CZ" dirty="0"/>
              <a:t>v EU probíhá velká řada aktivit v této oblasti, </a:t>
            </a:r>
            <a:r>
              <a:rPr lang="cs-CZ" dirty="0" err="1"/>
              <a:t>European</a:t>
            </a:r>
            <a:r>
              <a:rPr lang="cs-CZ" dirty="0"/>
              <a:t> Green </a:t>
            </a:r>
            <a:r>
              <a:rPr lang="cs-CZ" dirty="0" err="1"/>
              <a:t>Deal</a:t>
            </a:r>
            <a:r>
              <a:rPr lang="cs-CZ" dirty="0"/>
              <a:t> je hlavní politický cíl současné EC</a:t>
            </a:r>
          </a:p>
          <a:p>
            <a:r>
              <a:rPr lang="cs-CZ" dirty="0"/>
              <a:t>rostoucí míra vykazování k tématu udržitelnosti aktivit pojišťovny</a:t>
            </a:r>
          </a:p>
          <a:p>
            <a:r>
              <a:rPr lang="cs-CZ" dirty="0"/>
              <a:t>očekává se postupné pronikání i do kvantitativních částí SII a do informací poskytovaných zákazníkům (PRIIPS, IDD)</a:t>
            </a:r>
          </a:p>
          <a:p>
            <a:r>
              <a:rPr lang="cs-CZ" dirty="0"/>
              <a:t>EIOPA spustila </a:t>
            </a:r>
            <a:r>
              <a:rPr lang="cs-CZ" dirty="0">
                <a:hlinkClick r:id="rId2"/>
              </a:rPr>
              <a:t>konzultaci</a:t>
            </a:r>
            <a:r>
              <a:rPr lang="cs-CZ" dirty="0"/>
              <a:t> k návrhu, jak klimatická rizika zahrnout do ORSA prostřednictvím scénářů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F7009AC-8999-490A-8A31-9C1E6C024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8977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A9CCA9-31E7-4D2E-B4D7-AB7BDBF54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European</a:t>
            </a:r>
            <a:r>
              <a:rPr lang="cs-CZ" dirty="0"/>
              <a:t> </a:t>
            </a:r>
            <a:r>
              <a:rPr lang="cs-CZ" dirty="0" err="1"/>
              <a:t>Safe</a:t>
            </a:r>
            <a:r>
              <a:rPr lang="cs-CZ" dirty="0"/>
              <a:t> </a:t>
            </a:r>
            <a:r>
              <a:rPr lang="cs-CZ" dirty="0" err="1"/>
              <a:t>Assets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79426F6-9B87-41D4-9B23-2136825C2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599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/>
              <a:t>Malcolm Kemp v rámci updatu na toto téma nasdílel následující zajímavé odkazy:</a:t>
            </a:r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r>
              <a:rPr lang="cs-CZ" dirty="0"/>
              <a:t>An ECB </a:t>
            </a:r>
            <a:r>
              <a:rPr lang="cs-CZ" dirty="0" err="1"/>
              <a:t>paper</a:t>
            </a:r>
            <a:r>
              <a:rPr lang="cs-CZ" dirty="0"/>
              <a:t> on “</a:t>
            </a:r>
            <a:r>
              <a:rPr lang="cs-CZ" dirty="0" err="1"/>
              <a:t>How</a:t>
            </a:r>
            <a:r>
              <a:rPr lang="cs-CZ" dirty="0"/>
              <a:t> </a:t>
            </a:r>
            <a:r>
              <a:rPr lang="cs-CZ" dirty="0" err="1"/>
              <a:t>could</a:t>
            </a:r>
            <a:r>
              <a:rPr lang="cs-CZ" dirty="0"/>
              <a:t> a </a:t>
            </a:r>
            <a:r>
              <a:rPr lang="cs-CZ" dirty="0" err="1"/>
              <a:t>common</a:t>
            </a:r>
            <a:r>
              <a:rPr lang="cs-CZ" dirty="0"/>
              <a:t> </a:t>
            </a:r>
            <a:r>
              <a:rPr lang="cs-CZ" dirty="0" err="1"/>
              <a:t>safe</a:t>
            </a:r>
            <a:r>
              <a:rPr lang="cs-CZ" dirty="0"/>
              <a:t> </a:t>
            </a:r>
            <a:r>
              <a:rPr lang="cs-CZ" dirty="0" err="1"/>
              <a:t>asset</a:t>
            </a:r>
            <a:r>
              <a:rPr lang="cs-CZ" dirty="0"/>
              <a:t> </a:t>
            </a:r>
            <a:r>
              <a:rPr lang="cs-CZ" dirty="0" err="1"/>
              <a:t>contribute</a:t>
            </a:r>
            <a:r>
              <a:rPr lang="cs-CZ" dirty="0"/>
              <a:t> to </a:t>
            </a:r>
            <a:r>
              <a:rPr lang="cs-CZ" dirty="0" err="1"/>
              <a:t>financial</a:t>
            </a:r>
            <a:r>
              <a:rPr lang="cs-CZ" dirty="0"/>
              <a:t> stability and </a:t>
            </a:r>
            <a:r>
              <a:rPr lang="cs-CZ" dirty="0" err="1"/>
              <a:t>financial</a:t>
            </a:r>
            <a:r>
              <a:rPr lang="cs-CZ" dirty="0"/>
              <a:t> </a:t>
            </a:r>
            <a:r>
              <a:rPr lang="cs-CZ" dirty="0" err="1"/>
              <a:t>integration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banking union?”</a:t>
            </a:r>
          </a:p>
          <a:p>
            <a:r>
              <a:rPr lang="cs-CZ" u="sng" dirty="0">
                <a:hlinkClick r:id="rId2"/>
              </a:rPr>
              <a:t>https://www.ecb.europa.eu/pub/fie/article/html/ecb.fieart202003_02~2b34819f75.en.html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A </a:t>
            </a:r>
            <a:r>
              <a:rPr lang="cs-CZ" dirty="0" err="1"/>
              <a:t>recent</a:t>
            </a:r>
            <a:r>
              <a:rPr lang="cs-CZ" dirty="0"/>
              <a:t> EU investor </a:t>
            </a:r>
            <a:r>
              <a:rPr lang="cs-CZ" dirty="0" err="1"/>
              <a:t>presentation</a:t>
            </a:r>
            <a:r>
              <a:rPr lang="cs-CZ" dirty="0"/>
              <a:t>: </a:t>
            </a:r>
          </a:p>
          <a:p>
            <a:r>
              <a:rPr lang="cs-CZ" u="sng" dirty="0">
                <a:hlinkClick r:id="rId3"/>
              </a:rPr>
              <a:t>https://ec.europa.eu/info/sites/info/files/economy-finance/eu_investor_presentation_en.pdf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EU’s</a:t>
            </a:r>
            <a:r>
              <a:rPr lang="cs-CZ" dirty="0"/>
              <a:t> </a:t>
            </a:r>
            <a:r>
              <a:rPr lang="cs-CZ" dirty="0" err="1"/>
              <a:t>Next</a:t>
            </a:r>
            <a:r>
              <a:rPr lang="cs-CZ" dirty="0"/>
              <a:t> </a:t>
            </a:r>
            <a:r>
              <a:rPr lang="cs-CZ" dirty="0" err="1"/>
              <a:t>Generation</a:t>
            </a:r>
            <a:r>
              <a:rPr lang="cs-CZ" dirty="0"/>
              <a:t> EU </a:t>
            </a:r>
            <a:r>
              <a:rPr lang="cs-CZ" dirty="0" err="1"/>
              <a:t>recovery</a:t>
            </a:r>
            <a:r>
              <a:rPr lang="cs-CZ" dirty="0"/>
              <a:t> </a:t>
            </a:r>
            <a:r>
              <a:rPr lang="cs-CZ" dirty="0" err="1"/>
              <a:t>effort</a:t>
            </a:r>
            <a:r>
              <a:rPr lang="cs-CZ" dirty="0"/>
              <a:t> and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associated</a:t>
            </a:r>
            <a:r>
              <a:rPr lang="cs-CZ" dirty="0"/>
              <a:t> </a:t>
            </a:r>
            <a:r>
              <a:rPr lang="cs-CZ" dirty="0" err="1"/>
              <a:t>Recovery</a:t>
            </a:r>
            <a:r>
              <a:rPr lang="cs-CZ" dirty="0"/>
              <a:t> and </a:t>
            </a:r>
            <a:r>
              <a:rPr lang="cs-CZ" dirty="0" err="1"/>
              <a:t>Resilience</a:t>
            </a:r>
            <a:r>
              <a:rPr lang="cs-CZ" dirty="0"/>
              <a:t> Facility, </a:t>
            </a:r>
            <a:r>
              <a:rPr lang="cs-CZ" dirty="0" err="1"/>
              <a:t>e.g</a:t>
            </a:r>
            <a:r>
              <a:rPr lang="cs-CZ" dirty="0"/>
              <a:t>. </a:t>
            </a:r>
          </a:p>
          <a:p>
            <a:r>
              <a:rPr lang="cs-CZ" u="sng" dirty="0">
                <a:hlinkClick r:id="rId4"/>
              </a:rPr>
              <a:t>https://www.consilium.europa.eu/en/meetings/european-council/2020/07/17-21/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F7009AC-8999-490A-8A31-9C1E6C024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7930991"/>
      </p:ext>
    </p:extLst>
  </p:cSld>
  <p:clrMapOvr>
    <a:masterClrMapping/>
  </p:clrMapOvr>
</p:sld>
</file>

<file path=ppt/theme/theme1.xml><?xml version="1.0" encoding="utf-8"?>
<a:theme xmlns:a="http://schemas.openxmlformats.org/drawingml/2006/main" name="Actuaria-tmavá">
  <a:themeElements>
    <a:clrScheme name="CSpA">
      <a:dk1>
        <a:srgbClr val="002E34"/>
      </a:dk1>
      <a:lt1>
        <a:srgbClr val="FFFFFF"/>
      </a:lt1>
      <a:dk2>
        <a:srgbClr val="008576"/>
      </a:dk2>
      <a:lt2>
        <a:srgbClr val="00AFDB"/>
      </a:lt2>
      <a:accent1>
        <a:srgbClr val="4555A5"/>
      </a:accent1>
      <a:accent2>
        <a:srgbClr val="973F98"/>
      </a:accent2>
      <a:accent3>
        <a:srgbClr val="F2652A"/>
      </a:accent3>
      <a:accent4>
        <a:srgbClr val="FBBF13"/>
      </a:accent4>
      <a:accent5>
        <a:srgbClr val="CDDC35"/>
      </a:accent5>
      <a:accent6>
        <a:srgbClr val="51B04C"/>
      </a:accent6>
      <a:hlink>
        <a:srgbClr val="4555A5"/>
      </a:hlink>
      <a:folHlink>
        <a:srgbClr val="478EC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tuaria" id="{F57FF8AD-FCF6-45CD-8710-16C843A6C711}" vid="{CA4E5CDB-231F-428D-9FAA-CFB1758BD6AB}"/>
    </a:ext>
  </a:extLst>
</a:theme>
</file>

<file path=ppt/theme/theme2.xml><?xml version="1.0" encoding="utf-8"?>
<a:theme xmlns:a="http://schemas.openxmlformats.org/drawingml/2006/main" name="Actuaria-světlá">
  <a:themeElements>
    <a:clrScheme name="Custom 3">
      <a:dk1>
        <a:srgbClr val="002E34"/>
      </a:dk1>
      <a:lt1>
        <a:sysClr val="window" lastClr="FFFFFF"/>
      </a:lt1>
      <a:dk2>
        <a:srgbClr val="00AFDB"/>
      </a:dk2>
      <a:lt2>
        <a:srgbClr val="008576"/>
      </a:lt2>
      <a:accent1>
        <a:srgbClr val="51B04C"/>
      </a:accent1>
      <a:accent2>
        <a:srgbClr val="CDDC35"/>
      </a:accent2>
      <a:accent3>
        <a:srgbClr val="FBBF13"/>
      </a:accent3>
      <a:accent4>
        <a:srgbClr val="F2652A"/>
      </a:accent4>
      <a:accent5>
        <a:srgbClr val="E82063"/>
      </a:accent5>
      <a:accent6>
        <a:srgbClr val="973F98"/>
      </a:accent6>
      <a:hlink>
        <a:srgbClr val="00BBFF"/>
      </a:hlink>
      <a:folHlink>
        <a:srgbClr val="5395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2703</TotalTime>
  <Words>780</Words>
  <Application>Microsoft Office PowerPoint</Application>
  <PresentationFormat>Předvádění na obrazovce (4:3)</PresentationFormat>
  <Paragraphs>94</Paragraphs>
  <Slides>11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2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8" baseType="lpstr">
      <vt:lpstr>Arial</vt:lpstr>
      <vt:lpstr>Calibri</vt:lpstr>
      <vt:lpstr>Source Sans Pro</vt:lpstr>
      <vt:lpstr>Source Sans Pro Light</vt:lpstr>
      <vt:lpstr>Actuaria-tmavá</vt:lpstr>
      <vt:lpstr>Actuaria-světlá</vt:lpstr>
      <vt:lpstr>Acrobat Document</vt:lpstr>
      <vt:lpstr>AAE Autumn Meetings 2020 Vybraná témata </vt:lpstr>
      <vt:lpstr>Obsah</vt:lpstr>
      <vt:lpstr>COVID-19</vt:lpstr>
      <vt:lpstr>Dotazník AAE - Solvency II in COVID-19 context</vt:lpstr>
      <vt:lpstr>Zapojení Insurance Committee AAE do konzultací v EU</vt:lpstr>
      <vt:lpstr>Vývoj revize Solventnosti II</vt:lpstr>
      <vt:lpstr>PEPP – Pan-European Pension Product</vt:lpstr>
      <vt:lpstr>ESG – udržitelné finance</vt:lpstr>
      <vt:lpstr>European Safe Assets</vt:lpstr>
      <vt:lpstr>Jana Zelinková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 R</dc:creator>
  <cp:lastModifiedBy>Martin Jusko</cp:lastModifiedBy>
  <cp:revision>85</cp:revision>
  <dcterms:created xsi:type="dcterms:W3CDTF">2017-09-25T14:26:00Z</dcterms:created>
  <dcterms:modified xsi:type="dcterms:W3CDTF">2020-11-10T14:43:35Z</dcterms:modified>
</cp:coreProperties>
</file>